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42"/>
  </p:notesMasterIdLst>
  <p:sldIdLst>
    <p:sldId id="256" r:id="rId2"/>
    <p:sldId id="309" r:id="rId3"/>
    <p:sldId id="310" r:id="rId4"/>
    <p:sldId id="311" r:id="rId5"/>
    <p:sldId id="315" r:id="rId6"/>
    <p:sldId id="312" r:id="rId7"/>
    <p:sldId id="391" r:id="rId8"/>
    <p:sldId id="314" r:id="rId9"/>
    <p:sldId id="372" r:id="rId10"/>
    <p:sldId id="317" r:id="rId11"/>
    <p:sldId id="318" r:id="rId12"/>
    <p:sldId id="319" r:id="rId13"/>
    <p:sldId id="390" r:id="rId14"/>
    <p:sldId id="341" r:id="rId15"/>
    <p:sldId id="342" r:id="rId16"/>
    <p:sldId id="343" r:id="rId17"/>
    <p:sldId id="389" r:id="rId18"/>
    <p:sldId id="373" r:id="rId19"/>
    <p:sldId id="344" r:id="rId20"/>
    <p:sldId id="388" r:id="rId21"/>
    <p:sldId id="346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7" r:id="rId31"/>
    <p:sldId id="359" r:id="rId32"/>
    <p:sldId id="386" r:id="rId33"/>
    <p:sldId id="360" r:id="rId34"/>
    <p:sldId id="385" r:id="rId35"/>
    <p:sldId id="382" r:id="rId36"/>
    <p:sldId id="384" r:id="rId37"/>
    <p:sldId id="392" r:id="rId38"/>
    <p:sldId id="383" r:id="rId39"/>
    <p:sldId id="363" r:id="rId40"/>
    <p:sldId id="364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FF99"/>
    <a:srgbClr val="FF0000"/>
    <a:srgbClr val="0000FF"/>
    <a:srgbClr val="55CDDD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745" autoAdjust="0"/>
  </p:normalViewPr>
  <p:slideViewPr>
    <p:cSldViewPr>
      <p:cViewPr varScale="1">
        <p:scale>
          <a:sx n="86" d="100"/>
          <a:sy n="86" d="100"/>
        </p:scale>
        <p:origin x="-149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1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92FC181-D33A-4AF6-A47D-81DF00578429}" type="datetimeFigureOut">
              <a:rPr lang="zh-CN" altLang="en-US"/>
              <a:pPr>
                <a:defRPr/>
              </a:pPr>
              <a:t>2012/11/12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C99A1F5-7722-4DD7-A8FD-E8C0084E4D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592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163 h 1906"/>
                <a:gd name="T4" fmla="*/ 5866 w 5740"/>
                <a:gd name="T5" fmla="*/ 1163 h 1906"/>
                <a:gd name="T6" fmla="*/ 586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4763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74764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BEC106-AC92-4AE7-90C8-D827D5A3F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0662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6DD07-8C00-490B-BEBB-E0A0A13B30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334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8F24A-90BD-4EB4-9B72-5CC6CE7267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7047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E46BD8-200F-4A12-AFEF-BBDF867B40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4516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57C59-F5E9-4742-B881-3D32ED244F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7765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62B404-7F1A-405E-8B17-53949115C6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826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324E6-07F4-4551-98F2-6C16CFAC17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146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A0C8C-DB35-45B5-8460-51F3C54E07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7727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10121-2B5C-4BBA-A2CD-43739B7A90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002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AE3E4-4B68-4CB7-A1BB-6A292F390B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2804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DC09EE-2FC7-4F3D-B402-DB7ACD964A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702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82931-C265-4BF6-9BF0-F38E1D3E9E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000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A46C8-187F-4FED-A46B-B3F98E7D15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9668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2F014-0679-4C9F-9D31-EF7F7FAF02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5033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4523939-CE81-4AD9-A1E8-4EDC30FFCE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73734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3735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3736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38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3739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163 h 1906"/>
                <a:gd name="T4" fmla="*/ 5866 w 5740"/>
                <a:gd name="T5" fmla="*/ 1163 h 1906"/>
                <a:gd name="T6" fmla="*/ 5866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3741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3742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74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762000"/>
            <a:ext cx="8915400" cy="1920875"/>
          </a:xfrm>
        </p:spPr>
        <p:txBody>
          <a:bodyPr/>
          <a:lstStyle/>
          <a:p>
            <a:pPr algn="l" eaLnBrk="1" hangingPunct="1"/>
            <a:r>
              <a:rPr lang="en-US" altLang="zh-CN" sz="3600" dirty="0" smtClean="0">
                <a:solidFill>
                  <a:schemeClr val="tx1"/>
                </a:solidFill>
                <a:effectLst/>
                <a:ea typeface="宋体" charset="-122"/>
              </a:rPr>
              <a:t>Chapter 9. </a:t>
            </a:r>
            <a:r>
              <a:rPr lang="en-US" altLang="zh-CN" sz="3600" dirty="0" err="1" smtClean="0">
                <a:solidFill>
                  <a:schemeClr val="tx1"/>
                </a:solidFill>
                <a:effectLst/>
                <a:ea typeface="宋体" charset="-122"/>
              </a:rPr>
              <a:t>Pseudocoelomate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ea typeface="宋体" charset="-122"/>
              </a:rPr>
              <a:t>: </a:t>
            </a:r>
            <a:r>
              <a:rPr lang="en-US" altLang="zh-CN" sz="3600" dirty="0" err="1" smtClean="0">
                <a:solidFill>
                  <a:schemeClr val="tx1"/>
                </a:solidFill>
                <a:effectLst/>
                <a:ea typeface="宋体" charset="-122"/>
              </a:rPr>
              <a:t>Aschelminthes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ea typeface="宋体" charset="-122"/>
              </a:rPr>
              <a:t> (</a:t>
            </a:r>
            <a:r>
              <a:rPr lang="en-US" altLang="zh-CN" sz="3600" dirty="0" err="1" smtClean="0">
                <a:solidFill>
                  <a:schemeClr val="tx1"/>
                </a:solidFill>
                <a:effectLst/>
                <a:ea typeface="宋体" charset="-122"/>
              </a:rPr>
              <a:t>Lophotrochozoan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ea typeface="宋体" charset="-122"/>
              </a:rPr>
              <a:t> and </a:t>
            </a:r>
            <a:r>
              <a:rPr lang="en-US" altLang="zh-CN" sz="3600" dirty="0" err="1" smtClean="0">
                <a:solidFill>
                  <a:schemeClr val="tx1"/>
                </a:solidFill>
                <a:effectLst/>
                <a:ea typeface="宋体" charset="-122"/>
              </a:rPr>
              <a:t>Ecdysozoan</a:t>
            </a:r>
            <a:r>
              <a:rPr lang="en-US" altLang="zh-CN" sz="3600" dirty="0" smtClean="0">
                <a:solidFill>
                  <a:schemeClr val="tx1"/>
                </a:solidFill>
                <a:effectLst/>
                <a:ea typeface="宋体" charset="-122"/>
              </a:rPr>
              <a:t> phyla)</a:t>
            </a:r>
          </a:p>
        </p:txBody>
      </p:sp>
      <p:pic>
        <p:nvPicPr>
          <p:cNvPr id="1639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7625"/>
            <a:ext cx="24669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18365" r="5286" b="25169"/>
          <a:stretch>
            <a:fillRect/>
          </a:stretch>
        </p:blipFill>
        <p:spPr bwMode="auto">
          <a:xfrm>
            <a:off x="5029200" y="76200"/>
            <a:ext cx="40767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blog.neuinfo.org/wp-content/uploads/2011/06/celegan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67000"/>
            <a:ext cx="5181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0" y="6096000"/>
            <a:ext cx="4249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 err="1" smtClean="0"/>
              <a:t>Caenorhadditis</a:t>
            </a:r>
            <a:r>
              <a:rPr lang="en-US" altLang="zh-CN" sz="3200" b="1" i="1" dirty="0" smtClean="0"/>
              <a:t> </a:t>
            </a:r>
            <a:r>
              <a:rPr lang="en-US" altLang="zh-CN" sz="3200" b="1" i="1" dirty="0" err="1" smtClean="0"/>
              <a:t>elegans</a:t>
            </a:r>
            <a:endParaRPr lang="zh-CN" altLang="en-US" sz="32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M42010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" t="4889" r="57860" b="10678"/>
          <a:stretch/>
        </p:blipFill>
        <p:spPr bwMode="auto">
          <a:xfrm>
            <a:off x="2133600" y="0"/>
            <a:ext cx="4616803" cy="608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6292334"/>
            <a:ext cx="5338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A vertical section of a female nematode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34000" y="30480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Mouth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668021" y="297180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Cuticle</a:t>
            </a:r>
            <a:endParaRPr lang="zh-CN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334000" y="167640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Intestine</a:t>
            </a:r>
            <a:endParaRPr lang="zh-CN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89661" y="4343400"/>
            <a:ext cx="169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Muscle process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89164" y="5334000"/>
            <a:ext cx="687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Anus</a:t>
            </a:r>
            <a:endParaRPr lang="zh-CN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143000" y="510540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Oviduct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213412" y="3657600"/>
            <a:ext cx="85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Uterus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80713" y="2209800"/>
            <a:ext cx="77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Ovary</a:t>
            </a:r>
            <a:endParaRPr lang="zh-CN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95400" y="1680990"/>
            <a:ext cx="86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Vagina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2064" y="1349299"/>
            <a:ext cx="116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Gonopore</a:t>
            </a:r>
            <a:endParaRPr lang="en-US" altLang="zh-CN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3400" y="68855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Pseudocoelom</a:t>
            </a:r>
            <a:endParaRPr lang="en-US" altLang="zh-CN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086600" y="2782669"/>
            <a:ext cx="178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How about </a:t>
            </a:r>
          </a:p>
          <a:p>
            <a:r>
              <a:rPr lang="en-US" altLang="zh-CN" b="1" dirty="0" smtClean="0"/>
              <a:t>male nematode?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467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187325" y="1219200"/>
            <a:ext cx="8921750" cy="2679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457200" indent="-457200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latin typeface="+mn-lt"/>
              </a:rPr>
              <a:t>No </a:t>
            </a:r>
            <a:r>
              <a:rPr lang="en-US" altLang="zh-CN" sz="2400" dirty="0">
                <a:latin typeface="+mn-lt"/>
              </a:rPr>
              <a:t>muscular or connective tissues are associated with the gut </a:t>
            </a:r>
            <a:r>
              <a:rPr lang="en-US" altLang="zh-CN" sz="2400" dirty="0" smtClean="0">
                <a:latin typeface="+mn-lt"/>
              </a:rPr>
              <a:t>tract;</a:t>
            </a:r>
            <a:endParaRPr lang="en-US" altLang="zh-CN" sz="2400" dirty="0">
              <a:latin typeface="+mn-lt"/>
            </a:endParaRP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latin typeface="+mn-lt"/>
              </a:rPr>
              <a:t>No peritoneum</a:t>
            </a:r>
            <a:r>
              <a:rPr lang="zh-CN" altLang="en-US" sz="2400" dirty="0" smtClean="0">
                <a:latin typeface="+mn-lt"/>
              </a:rPr>
              <a:t>体腔膜</a:t>
            </a:r>
            <a:r>
              <a:rPr lang="en-US" altLang="zh-CN" sz="2400" dirty="0" smtClean="0">
                <a:latin typeface="+mn-lt"/>
              </a:rPr>
              <a:t> and mesentery </a:t>
            </a:r>
            <a:r>
              <a:rPr lang="zh-CN" altLang="en-US" sz="2400" dirty="0">
                <a:latin typeface="+mn-lt"/>
              </a:rPr>
              <a:t>肠系膜 </a:t>
            </a:r>
            <a:r>
              <a:rPr lang="en-US" altLang="zh-CN" sz="2400" dirty="0">
                <a:latin typeface="+mn-lt"/>
              </a:rPr>
              <a:t>suspend organs in the body </a:t>
            </a:r>
            <a:r>
              <a:rPr lang="en-US" altLang="zh-CN" sz="2400" dirty="0" smtClean="0">
                <a:latin typeface="+mn-lt"/>
              </a:rPr>
              <a:t>cavity</a:t>
            </a:r>
            <a:r>
              <a:rPr lang="en-US" altLang="zh-CN" sz="2400" dirty="0" smtClean="0">
                <a:latin typeface="+mn-lt"/>
              </a:rPr>
              <a:t>, so their </a:t>
            </a:r>
            <a:r>
              <a:rPr lang="en-US" altLang="zh-CN" sz="2400" dirty="0" smtClean="0">
                <a:latin typeface="+mn-lt"/>
              </a:rPr>
              <a:t>internal </a:t>
            </a:r>
            <a:r>
              <a:rPr lang="en-US" altLang="zh-CN" sz="2400" dirty="0">
                <a:latin typeface="+mn-lt"/>
              </a:rPr>
              <a:t>organs lie free in the </a:t>
            </a:r>
            <a:r>
              <a:rPr lang="en-US" altLang="zh-CN" sz="2400" dirty="0" smtClean="0">
                <a:latin typeface="+mn-lt"/>
              </a:rPr>
              <a:t>cavity;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zh-CN" sz="2400" dirty="0">
                <a:latin typeface="+mn-lt"/>
              </a:rPr>
              <a:t>No </a:t>
            </a:r>
            <a:r>
              <a:rPr lang="en-US" altLang="zh-CN" sz="2400" dirty="0" err="1" smtClean="0">
                <a:latin typeface="+mn-lt"/>
                <a:sym typeface="Symbol" pitchFamily="18" charset="2"/>
              </a:rPr>
              <a:t>g</a:t>
            </a:r>
            <a:r>
              <a:rPr lang="en-US" altLang="zh-CN" sz="2400" dirty="0" err="1" smtClean="0">
                <a:latin typeface="+mn-lt"/>
              </a:rPr>
              <a:t>astrodermis</a:t>
            </a:r>
            <a:r>
              <a:rPr lang="en-US" altLang="zh-CN" sz="2400" dirty="0">
                <a:latin typeface="+mn-lt"/>
              </a:rPr>
              <a:t> muscular </a:t>
            </a:r>
            <a:r>
              <a:rPr lang="en-US" altLang="zh-CN" sz="2400" dirty="0" smtClean="0">
                <a:latin typeface="+mn-lt"/>
              </a:rPr>
              <a:t>layer</a:t>
            </a:r>
            <a:r>
              <a:rPr lang="zh-CN" altLang="en-US" sz="2400" dirty="0" smtClean="0">
                <a:latin typeface="+mn-lt"/>
              </a:rPr>
              <a:t>胃层肌肉层</a:t>
            </a:r>
            <a:r>
              <a:rPr lang="en-US" altLang="zh-CN" sz="2400" dirty="0" smtClean="0">
                <a:latin typeface="+mn-lt"/>
              </a:rPr>
              <a:t>, but do have</a:t>
            </a:r>
            <a:r>
              <a:rPr lang="en-US" altLang="zh-CN" sz="2400" dirty="0" smtClean="0">
                <a:solidFill>
                  <a:srgbClr val="66FFFF"/>
                </a:solidFill>
                <a:ea typeface="宋体" pitchFamily="2" charset="-122"/>
              </a:rPr>
              <a:t> </a:t>
            </a:r>
            <a:r>
              <a:rPr lang="en-US" altLang="zh-CN" sz="2400" dirty="0" err="1" smtClean="0">
                <a:latin typeface="+mn-lt"/>
              </a:rPr>
              <a:t>epidermic</a:t>
            </a:r>
            <a:r>
              <a:rPr lang="en-US" altLang="zh-CN" sz="2400" dirty="0">
                <a:latin typeface="+mn-lt"/>
              </a:rPr>
              <a:t> muscular </a:t>
            </a:r>
            <a:r>
              <a:rPr lang="en-US" altLang="zh-CN" sz="2400" dirty="0" smtClean="0">
                <a:latin typeface="+mn-lt"/>
              </a:rPr>
              <a:t>layer</a:t>
            </a:r>
            <a:r>
              <a:rPr lang="zh-CN" altLang="en-US" sz="2400" dirty="0" smtClean="0">
                <a:latin typeface="+mn-lt"/>
              </a:rPr>
              <a:t>体壁肌肉层</a:t>
            </a:r>
            <a:r>
              <a:rPr lang="en-US" altLang="zh-CN" sz="2400" dirty="0" smtClean="0">
                <a:latin typeface="+mn-lt"/>
              </a:rPr>
              <a:t>;</a:t>
            </a:r>
          </a:p>
          <a:p>
            <a:pPr marL="457200" indent="-457200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zh-CN" sz="2400" dirty="0" err="1" smtClean="0">
                <a:latin typeface="+mn-lt"/>
              </a:rPr>
              <a:t>Pseudocoelomates</a:t>
            </a:r>
            <a:r>
              <a:rPr lang="en-US" altLang="zh-CN" sz="2400" dirty="0" smtClean="0">
                <a:latin typeface="+mn-lt"/>
              </a:rPr>
              <a:t> are the </a:t>
            </a:r>
            <a:r>
              <a:rPr lang="en-US" altLang="zh-CN" sz="2400" dirty="0">
                <a:latin typeface="+mn-lt"/>
              </a:rPr>
              <a:t>first group of animals that possess a body </a:t>
            </a:r>
            <a:r>
              <a:rPr lang="en-US" altLang="zh-CN" sz="2400" dirty="0" smtClean="0">
                <a:latin typeface="+mn-lt"/>
              </a:rPr>
              <a:t>  cavity</a:t>
            </a:r>
            <a:r>
              <a:rPr lang="en-US" altLang="zh-CN" sz="2400" dirty="0" smtClean="0">
                <a:latin typeface="+mn-lt"/>
              </a:rPr>
              <a:t>, although </a:t>
            </a:r>
            <a:r>
              <a:rPr lang="en-US" altLang="zh-CN" sz="2400" dirty="0" err="1" smtClean="0">
                <a:latin typeface="+mn-lt"/>
              </a:rPr>
              <a:t>pseudocoelom</a:t>
            </a:r>
            <a:r>
              <a:rPr lang="en-US" altLang="zh-CN" sz="2400" dirty="0" smtClean="0">
                <a:latin typeface="+mn-lt"/>
              </a:rPr>
              <a:t> is primitive.</a:t>
            </a:r>
            <a:endParaRPr lang="en-US" altLang="zh-CN" sz="2400" dirty="0" smtClean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381000"/>
            <a:ext cx="5698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/>
              <a:t>What is a </a:t>
            </a:r>
            <a:r>
              <a:rPr lang="en-US" altLang="zh-CN" sz="4000" b="1" dirty="0" err="1" smtClean="0"/>
              <a:t>pseudocoelom</a:t>
            </a:r>
            <a:r>
              <a:rPr lang="en-US" altLang="zh-CN" sz="4000" b="1" dirty="0" smtClean="0"/>
              <a:t>?</a:t>
            </a:r>
            <a:endParaRPr lang="en-US" altLang="zh-CN" sz="4000" b="1" dirty="0"/>
          </a:p>
        </p:txBody>
      </p:sp>
      <p:pic>
        <p:nvPicPr>
          <p:cNvPr id="4" name="Picture 6" descr="mil28207_07_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2" b="11180"/>
          <a:stretch/>
        </p:blipFill>
        <p:spPr bwMode="auto">
          <a:xfrm>
            <a:off x="295275" y="3962400"/>
            <a:ext cx="8620125" cy="272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77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28600" y="228599"/>
            <a:ext cx="8610600" cy="1143000"/>
          </a:xfrm>
        </p:spPr>
        <p:txBody>
          <a:bodyPr/>
          <a:lstStyle/>
          <a:p>
            <a:r>
              <a:rPr lang="en-US" altLang="zh-CN" sz="3600" dirty="0">
                <a:effectLst/>
              </a:rPr>
              <a:t>Evolutionary significance of </a:t>
            </a:r>
            <a:r>
              <a:rPr lang="en-US" altLang="zh-CN" sz="3600" dirty="0" err="1" smtClean="0">
                <a:effectLst/>
              </a:rPr>
              <a:t>pesudocoelom</a:t>
            </a:r>
            <a:endParaRPr lang="zh-CN" altLang="en-US" sz="3600" dirty="0">
              <a:effectLst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2819400"/>
          </a:xfrm>
        </p:spPr>
        <p:txBody>
          <a:bodyPr/>
          <a:lstStyle/>
          <a:p>
            <a:r>
              <a:rPr lang="en-US" altLang="zh-CN" dirty="0" smtClean="0">
                <a:effectLst/>
              </a:rPr>
              <a:t>Proving space for the development of internal organs and systems;</a:t>
            </a:r>
          </a:p>
          <a:p>
            <a:r>
              <a:rPr lang="en-US" altLang="zh-CN" dirty="0" smtClean="0">
                <a:effectLst/>
              </a:rPr>
              <a:t>Promoting locomotion ability conferred by muscular layers and body-cavity liquid;</a:t>
            </a:r>
          </a:p>
          <a:p>
            <a:r>
              <a:rPr lang="en-US" altLang="zh-CN" dirty="0" smtClean="0">
                <a:effectLst/>
              </a:rPr>
              <a:t>Transporting </a:t>
            </a:r>
            <a:r>
              <a:rPr lang="en-US" altLang="zh-CN" dirty="0" err="1" smtClean="0">
                <a:effectLst/>
              </a:rPr>
              <a:t>nutritions</a:t>
            </a:r>
            <a:r>
              <a:rPr lang="en-US" altLang="zh-CN" dirty="0" smtClean="0">
                <a:effectLst/>
              </a:rPr>
              <a:t> and metabolic products.</a:t>
            </a:r>
          </a:p>
          <a:p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533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8382000" cy="121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ffectLst/>
                <a:ea typeface="宋体" charset="-122"/>
              </a:rPr>
              <a:t>OUTLINE</a:t>
            </a:r>
            <a:endParaRPr lang="en-US" altLang="zh-CN" dirty="0" smtClean="0">
              <a:solidFill>
                <a:schemeClr val="tx1"/>
              </a:solidFill>
              <a:effectLst/>
              <a:ea typeface="宋体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24000"/>
            <a:ext cx="7086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9.1 General Characteristics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9.2 Phylum </a:t>
            </a:r>
            <a:r>
              <a:rPr lang="en-US" altLang="zh-CN" b="1" dirty="0" err="1" smtClean="0">
                <a:solidFill>
                  <a:srgbClr val="FF0000"/>
                </a:solidFill>
                <a:effectLst/>
                <a:ea typeface="宋体" charset="-122"/>
              </a:rPr>
              <a:t>Rotifera</a:t>
            </a: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effectLst/>
                <a:ea typeface="宋体" charset="-122"/>
              </a:rPr>
              <a:t>轮虫</a:t>
            </a:r>
            <a:endParaRPr lang="en-US" altLang="zh-CN" b="1" dirty="0" smtClean="0">
              <a:solidFill>
                <a:srgbClr val="FF0000"/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9.3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Acanthocephala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棘头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9.4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9.5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Nematomorpha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线形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9.6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Kinorhyncha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动吻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9.7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Loricifera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铠甲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9.8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Priapulida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鳃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曳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9.9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Enoprocta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内肛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b="1" dirty="0" smtClean="0">
              <a:effectLst/>
              <a:ea typeface="宋体" charset="-12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6781800" y="2057400"/>
            <a:ext cx="228600" cy="762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右大括号 2"/>
          <p:cNvSpPr/>
          <p:nvPr/>
        </p:nvSpPr>
        <p:spPr bwMode="auto">
          <a:xfrm>
            <a:off x="6815770" y="3070034"/>
            <a:ext cx="266700" cy="2844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0" y="2133600"/>
            <a:ext cx="115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Lopho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trochozoa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1952" y="4267200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Ecdysozoa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5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l28207_13_04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4" t="2536" r="5659"/>
          <a:stretch/>
        </p:blipFill>
        <p:spPr bwMode="auto">
          <a:xfrm>
            <a:off x="5334000" y="374573"/>
            <a:ext cx="3784294" cy="613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1894344"/>
            <a:ext cx="47801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eaLnBrk="1" hangingPunct="1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latin typeface="+mn-lt"/>
                <a:ea typeface="华文新魏" pitchFamily="2" charset="-122"/>
              </a:rPr>
              <a:t>About </a:t>
            </a:r>
            <a:r>
              <a:rPr lang="en-US" altLang="zh-CN" sz="2400" dirty="0">
                <a:latin typeface="+mn-lt"/>
                <a:ea typeface="华文新魏" pitchFamily="2" charset="-122"/>
              </a:rPr>
              <a:t>2000 species</a:t>
            </a:r>
          </a:p>
          <a:p>
            <a:pPr marL="342900" indent="-342900" eaLnBrk="1" hangingPunct="1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latin typeface="+mn-lt"/>
                <a:ea typeface="华文新魏" pitchFamily="2" charset="-122"/>
              </a:rPr>
              <a:t>0.1-3 mm long</a:t>
            </a:r>
            <a:endParaRPr lang="en-US" altLang="zh-CN" sz="2400" dirty="0">
              <a:latin typeface="+mn-lt"/>
              <a:ea typeface="华文新魏" pitchFamily="2" charset="-122"/>
            </a:endParaRPr>
          </a:p>
          <a:p>
            <a:pPr marL="342900" indent="-342900" eaLnBrk="1" hangingPunct="1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latin typeface="+mn-lt"/>
              </a:rPr>
              <a:t>C</a:t>
            </a:r>
            <a:r>
              <a:rPr lang="en-US" altLang="zh-CN" sz="2400" dirty="0" smtClean="0">
                <a:latin typeface="+mn-lt"/>
                <a:ea typeface="华文新魏" pitchFamily="2" charset="-122"/>
              </a:rPr>
              <a:t>iliated </a:t>
            </a:r>
            <a:r>
              <a:rPr lang="en-US" altLang="zh-CN" sz="2400" dirty="0">
                <a:latin typeface="+mn-lt"/>
                <a:ea typeface="华文新魏" pitchFamily="2" charset="-122"/>
              </a:rPr>
              <a:t>crowns: 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400" dirty="0" smtClean="0">
                <a:latin typeface="+mn-lt"/>
                <a:ea typeface="华文新魏" pitchFamily="2" charset="-122"/>
              </a:rPr>
              <a:t>     locomotion </a:t>
            </a:r>
            <a:r>
              <a:rPr lang="en-US" altLang="zh-CN" sz="2400" dirty="0">
                <a:latin typeface="+mn-lt"/>
                <a:ea typeface="华文新魏" pitchFamily="2" charset="-122"/>
              </a:rPr>
              <a:t>and food gathering</a:t>
            </a:r>
          </a:p>
          <a:p>
            <a:pPr marL="342900" indent="-342900" eaLnBrk="1" hangingPunct="1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zh-CN" sz="2400" dirty="0" err="1" smtClean="0">
                <a:latin typeface="+mn-lt"/>
              </a:rPr>
              <a:t>Mastax</a:t>
            </a:r>
            <a:r>
              <a:rPr lang="en-US" altLang="zh-CN" sz="2400" dirty="0" smtClean="0">
                <a:latin typeface="+mn-lt"/>
              </a:rPr>
              <a:t> </a:t>
            </a:r>
            <a:r>
              <a:rPr lang="zh-CN" altLang="en-US" sz="2400" dirty="0">
                <a:latin typeface="+mn-lt"/>
              </a:rPr>
              <a:t>咽内咀嚼器</a:t>
            </a:r>
            <a:r>
              <a:rPr lang="en-US" altLang="zh-CN" sz="2400" dirty="0">
                <a:latin typeface="+mn-lt"/>
              </a:rPr>
              <a:t>: grinding food</a:t>
            </a:r>
          </a:p>
          <a:p>
            <a:pPr marL="342900" indent="-342900" eaLnBrk="1" hangingPunct="1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latin typeface="+mn-lt"/>
              </a:rPr>
              <a:t>Parthenogenesis </a:t>
            </a:r>
            <a:r>
              <a:rPr lang="zh-CN" altLang="en-US" sz="2400" dirty="0">
                <a:latin typeface="+mn-lt"/>
              </a:rPr>
              <a:t>孤雌生殖 </a:t>
            </a:r>
            <a:endParaRPr lang="zh-CN" altLang="en-US" sz="2400" dirty="0">
              <a:latin typeface="+mn-lt"/>
              <a:ea typeface="华文新魏" pitchFamily="2" charset="-122"/>
            </a:endParaRPr>
          </a:p>
          <a:p>
            <a:pPr marL="342900" indent="-342900" eaLnBrk="1" hangingPunct="1">
              <a:lnSpc>
                <a:spcPct val="100000"/>
              </a:lnSpc>
              <a:buFont typeface="Wingdings" pitchFamily="2" charset="2"/>
              <a:buChar char="l"/>
            </a:pPr>
            <a:r>
              <a:rPr lang="en-US" altLang="zh-CN" sz="2400" dirty="0" smtClean="0">
                <a:latin typeface="+mn-lt"/>
                <a:ea typeface="华文新魏" pitchFamily="2" charset="-122"/>
              </a:rPr>
              <a:t>Most </a:t>
            </a:r>
            <a:r>
              <a:rPr lang="en-US" altLang="zh-CN" sz="2400" dirty="0">
                <a:latin typeface="+mn-lt"/>
                <a:ea typeface="华文新魏" pitchFamily="2" charset="-122"/>
              </a:rPr>
              <a:t>in </a:t>
            </a:r>
            <a:r>
              <a:rPr lang="en-US" altLang="zh-CN" sz="2400" dirty="0" smtClean="0">
                <a:latin typeface="+mn-lt"/>
                <a:ea typeface="华文新魏" pitchFamily="2" charset="-122"/>
              </a:rPr>
              <a:t>freshwater, </a:t>
            </a:r>
            <a:r>
              <a:rPr lang="en-US" altLang="zh-CN" sz="2400" dirty="0">
                <a:latin typeface="+mn-lt"/>
                <a:ea typeface="华文新魏" pitchFamily="2" charset="-122"/>
              </a:rPr>
              <a:t>a few </a:t>
            </a:r>
            <a:r>
              <a:rPr lang="en-US" altLang="zh-CN" sz="2400" dirty="0" smtClean="0">
                <a:latin typeface="+mn-lt"/>
                <a:ea typeface="华文新魏" pitchFamily="2" charset="-122"/>
              </a:rPr>
              <a:t>marine</a:t>
            </a:r>
            <a:endParaRPr lang="en-US" altLang="zh-CN" sz="2400" dirty="0">
              <a:latin typeface="+mn-lt"/>
              <a:ea typeface="华文新魏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762000"/>
            <a:ext cx="5186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ea typeface="宋体" charset="-122"/>
              </a:rPr>
              <a:t>Phylum </a:t>
            </a:r>
            <a:r>
              <a:rPr lang="en-US" altLang="zh-CN" sz="3200" b="1" dirty="0" err="1">
                <a:ea typeface="宋体" charset="-122"/>
              </a:rPr>
              <a:t>Rotifera</a:t>
            </a:r>
            <a:r>
              <a:rPr lang="en-US" altLang="zh-CN" sz="3200" b="1" dirty="0">
                <a:ea typeface="宋体" charset="-122"/>
              </a:rPr>
              <a:t> </a:t>
            </a:r>
            <a:r>
              <a:rPr lang="zh-CN" altLang="en-US" sz="3200" b="1" dirty="0">
                <a:ea typeface="宋体" charset="-122"/>
              </a:rPr>
              <a:t>轮形动物</a:t>
            </a:r>
            <a:r>
              <a:rPr lang="zh-CN" altLang="en-US" sz="3200" b="1" dirty="0" smtClean="0">
                <a:ea typeface="宋体" charset="-122"/>
              </a:rPr>
              <a:t>门</a:t>
            </a:r>
            <a:endParaRPr lang="zh-CN" altLang="en-US" sz="3200" b="1" dirty="0">
              <a:ea typeface="宋体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735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6" descr="%E8%BD%AE%E8%99%AB%E5%9C%A8%E7%BB%BF%E8%97%BB%E4%B8%8A%E8%BF%9B%E9%A3%9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9231"/>
            <a:ext cx="4824413" cy="44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Rectangle 7"/>
          <p:cNvSpPr>
            <a:spLocks noChangeArrowheads="1"/>
          </p:cNvSpPr>
          <p:nvPr/>
        </p:nvSpPr>
        <p:spPr bwMode="auto">
          <a:xfrm>
            <a:off x="304800" y="5029200"/>
            <a:ext cx="49672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en-US" altLang="zh-CN" sz="2400" b="1" dirty="0">
                <a:latin typeface="+mn-lt"/>
              </a:rPr>
              <a:t>Rotifers feeding on green algae</a:t>
            </a:r>
            <a:r>
              <a:rPr lang="en-US" altLang="zh-CN" sz="3200" b="1" dirty="0">
                <a:latin typeface="+mn-lt"/>
              </a:rPr>
              <a:t> </a:t>
            </a:r>
          </a:p>
        </p:txBody>
      </p:sp>
      <p:pic>
        <p:nvPicPr>
          <p:cNvPr id="4" name="Picture 5" descr="mil28207_1304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r="10980"/>
          <a:stretch/>
        </p:blipFill>
        <p:spPr bwMode="auto">
          <a:xfrm>
            <a:off x="5343181" y="19280"/>
            <a:ext cx="3283026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94948" y="6227151"/>
            <a:ext cx="1201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A </a:t>
            </a:r>
            <a:r>
              <a:rPr lang="en-US" altLang="zh-CN" sz="2000" b="1" dirty="0" err="1" smtClean="0"/>
              <a:t>rotifera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3792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l28207_13_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2400"/>
            <a:ext cx="77057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90771" y="4267200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需精卵</a:t>
            </a:r>
            <a:endParaRPr lang="zh-CN" alt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47800" y="5638800"/>
            <a:ext cx="71631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CN" sz="2800" b="1" dirty="0" smtClean="0">
                <a:latin typeface="+mn-lt"/>
              </a:rPr>
              <a:t>Parthenogenesis</a:t>
            </a:r>
            <a:r>
              <a:rPr lang="zh-CN" altLang="en-US" sz="2800" b="1" dirty="0" smtClean="0">
                <a:latin typeface="+mn-lt"/>
              </a:rPr>
              <a:t>孤雌生殖</a:t>
            </a:r>
            <a:r>
              <a:rPr lang="en-US" altLang="zh-CN" sz="2800" b="1" dirty="0" smtClean="0">
                <a:latin typeface="+mn-lt"/>
              </a:rPr>
              <a:t>  in </a:t>
            </a:r>
            <a:r>
              <a:rPr lang="en-US" altLang="zh-CN" sz="2800" b="1" dirty="0">
                <a:latin typeface="+mn-lt"/>
              </a:rPr>
              <a:t>good conditions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800" b="1" dirty="0">
                <a:latin typeface="+mn-lt"/>
              </a:rPr>
              <a:t>Sexual reproduction </a:t>
            </a:r>
            <a:r>
              <a:rPr lang="en-US" altLang="zh-CN" sz="2800" b="1" dirty="0" smtClean="0">
                <a:latin typeface="+mn-lt"/>
              </a:rPr>
              <a:t>in </a:t>
            </a:r>
            <a:r>
              <a:rPr lang="en-US" altLang="zh-CN" sz="2800" b="1" dirty="0">
                <a:latin typeface="+mn-lt"/>
              </a:rPr>
              <a:t>bad conditions </a:t>
            </a:r>
          </a:p>
        </p:txBody>
      </p:sp>
    </p:spTree>
    <p:extLst>
      <p:ext uri="{BB962C8B-B14F-4D97-AF65-F5344CB8AC3E}">
        <p14:creationId xmlns:p14="http://schemas.microsoft.com/office/powerpoint/2010/main" val="58294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8382000" cy="121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ffectLst/>
                <a:ea typeface="宋体" charset="-122"/>
              </a:rPr>
              <a:t>OUTLINE</a:t>
            </a:r>
            <a:endParaRPr lang="en-US" altLang="zh-CN" dirty="0" smtClean="0">
              <a:solidFill>
                <a:schemeClr val="tx1"/>
              </a:solidFill>
              <a:effectLst/>
              <a:ea typeface="宋体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24000"/>
            <a:ext cx="7086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9.1 General Characteristics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9.2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Rotifera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轮虫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9.3 Phylum </a:t>
            </a:r>
            <a:r>
              <a:rPr lang="en-US" altLang="zh-CN" b="1" dirty="0" err="1" smtClean="0">
                <a:solidFill>
                  <a:srgbClr val="FF0000"/>
                </a:solidFill>
                <a:effectLst/>
                <a:ea typeface="宋体" charset="-122"/>
              </a:rPr>
              <a:t>Acanthocephala</a:t>
            </a: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effectLst/>
                <a:ea typeface="宋体" charset="-122"/>
              </a:rPr>
              <a:t>棘头</a:t>
            </a:r>
            <a:endParaRPr lang="en-US" altLang="zh-CN" b="1" dirty="0" smtClean="0">
              <a:solidFill>
                <a:srgbClr val="FF0000"/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9.4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9.5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Nematomorpha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线形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9.6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Kinorhyncha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动吻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9.7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Loricifera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铠甲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9.8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Priapulida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鳃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曳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9.9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Enoprocta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内肛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b="1" dirty="0" smtClean="0">
              <a:effectLst/>
              <a:ea typeface="宋体" charset="-12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6781800" y="2057400"/>
            <a:ext cx="228600" cy="762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右大括号 2"/>
          <p:cNvSpPr/>
          <p:nvPr/>
        </p:nvSpPr>
        <p:spPr bwMode="auto">
          <a:xfrm>
            <a:off x="6815770" y="3070034"/>
            <a:ext cx="266700" cy="2844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0" y="2133600"/>
            <a:ext cx="115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Lopho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trochozoa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1952" y="4267200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Ecdysozoa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10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229600" cy="1143000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effectLst/>
                <a:ea typeface="宋体" charset="-122"/>
              </a:rPr>
              <a:t>9.3 Phylum </a:t>
            </a:r>
            <a:r>
              <a:rPr lang="en-US" altLang="zh-CN" dirty="0" err="1">
                <a:solidFill>
                  <a:schemeClr val="tx1"/>
                </a:solidFill>
                <a:effectLst/>
                <a:ea typeface="宋体" charset="-122"/>
              </a:rPr>
              <a:t>Acanthocephala</a:t>
            </a:r>
            <a:r>
              <a:rPr lang="en-US" altLang="zh-CN" dirty="0">
                <a:solidFill>
                  <a:schemeClr val="tx1"/>
                </a:solidFill>
                <a:effectLst/>
                <a:ea typeface="宋体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effectLst/>
                <a:ea typeface="宋体" charset="-122"/>
              </a:rPr>
              <a:t>棘头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6" descr="mil28207_13_06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"/>
          <a:stretch/>
        </p:blipFill>
        <p:spPr bwMode="auto">
          <a:xfrm>
            <a:off x="381000" y="1371599"/>
            <a:ext cx="4267200" cy="544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mil28207_1306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" t="6381" r="24628"/>
          <a:stretch/>
        </p:blipFill>
        <p:spPr bwMode="auto">
          <a:xfrm>
            <a:off x="4648200" y="1539199"/>
            <a:ext cx="4303923" cy="510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63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altLang="zh-CN" dirty="0">
                <a:effectLst/>
              </a:rPr>
              <a:t>Phylum </a:t>
            </a:r>
            <a:r>
              <a:rPr lang="en-US" altLang="zh-CN" dirty="0" err="1" smtClean="0">
                <a:effectLst/>
              </a:rPr>
              <a:t>Acanthocephala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400" y="990600"/>
            <a:ext cx="8229600" cy="4525963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dirty="0" smtClean="0">
                <a:effectLst/>
                <a:ea typeface="华文新魏" pitchFamily="2" charset="-122"/>
              </a:rPr>
              <a:t>About </a:t>
            </a:r>
            <a:r>
              <a:rPr lang="en-US" altLang="zh-CN" dirty="0">
                <a:effectLst/>
                <a:ea typeface="华文新魏" pitchFamily="2" charset="-122"/>
              </a:rPr>
              <a:t>1000 species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dirty="0" smtClean="0">
                <a:effectLst/>
                <a:ea typeface="华文新魏" pitchFamily="2" charset="-122"/>
              </a:rPr>
              <a:t>1-65 </a:t>
            </a:r>
            <a:r>
              <a:rPr lang="en-US" altLang="zh-CN" dirty="0">
                <a:effectLst/>
                <a:ea typeface="华文新魏" pitchFamily="2" charset="-122"/>
              </a:rPr>
              <a:t>cm, </a:t>
            </a:r>
            <a:r>
              <a:rPr lang="en-US" altLang="zh-CN" dirty="0" smtClean="0">
                <a:effectLst/>
                <a:ea typeface="华文新魏" pitchFamily="2" charset="-122"/>
              </a:rPr>
              <a:t>mostly </a:t>
            </a:r>
            <a:r>
              <a:rPr lang="en-US" altLang="zh-CN" dirty="0">
                <a:effectLst/>
                <a:ea typeface="华文新魏" pitchFamily="2" charset="-122"/>
              </a:rPr>
              <a:t>25 cm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dirty="0" smtClean="0">
                <a:effectLst/>
                <a:ea typeface="华文新魏" pitchFamily="2" charset="-122"/>
              </a:rPr>
              <a:t>Proboscis</a:t>
            </a:r>
            <a:r>
              <a:rPr lang="zh-CN" altLang="en-US" dirty="0">
                <a:effectLst/>
                <a:ea typeface="华文新魏" pitchFamily="2" charset="-122"/>
              </a:rPr>
              <a:t>吻部</a:t>
            </a:r>
            <a:r>
              <a:rPr lang="en-US" altLang="zh-CN" dirty="0">
                <a:effectLst/>
                <a:ea typeface="华文新魏" pitchFamily="2" charset="-122"/>
              </a:rPr>
              <a:t>covered with spines: attachment in the host’s intestine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dirty="0" err="1" smtClean="0">
                <a:effectLst/>
                <a:ea typeface="华文新魏" pitchFamily="2" charset="-122"/>
              </a:rPr>
              <a:t>Endoparasite</a:t>
            </a:r>
            <a:endParaRPr lang="en-US" altLang="zh-CN" dirty="0">
              <a:effectLst/>
              <a:ea typeface="华文新魏" pitchFamily="2" charset="-122"/>
            </a:endParaRPr>
          </a:p>
          <a:p>
            <a:pPr eaLnBrk="1" hangingPunct="1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zh-CN" sz="2800" dirty="0">
                <a:effectLst/>
                <a:ea typeface="华文新魏" pitchFamily="2" charset="-122"/>
              </a:rPr>
              <a:t>Juvenile: crustaceans or insects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Char char="ü"/>
            </a:pPr>
            <a:r>
              <a:rPr lang="en-US" altLang="zh-CN" sz="2800" dirty="0">
                <a:effectLst/>
                <a:ea typeface="华文新魏" pitchFamily="2" charset="-122"/>
              </a:rPr>
              <a:t>Adult: intestinal tract of vertebrates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dirty="0" smtClean="0">
                <a:effectLst/>
                <a:ea typeface="华文新魏" pitchFamily="2" charset="-122"/>
              </a:rPr>
              <a:t>No </a:t>
            </a:r>
            <a:r>
              <a:rPr lang="en-US" altLang="zh-CN" dirty="0">
                <a:effectLst/>
                <a:ea typeface="华文新魏" pitchFamily="2" charset="-122"/>
              </a:rPr>
              <a:t>digestive system present, absorb food through the </a:t>
            </a:r>
            <a:r>
              <a:rPr lang="en-US" altLang="zh-CN" dirty="0" smtClean="0">
                <a:effectLst/>
                <a:ea typeface="华文新魏" pitchFamily="2" charset="-122"/>
              </a:rPr>
              <a:t>epidermis </a:t>
            </a:r>
            <a:r>
              <a:rPr lang="en-US" altLang="zh-CN" dirty="0">
                <a:effectLst/>
                <a:ea typeface="华文新魏" pitchFamily="2" charset="-122"/>
              </a:rPr>
              <a:t>from the host</a:t>
            </a:r>
          </a:p>
          <a:p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15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8382000" cy="121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ffectLst/>
                <a:ea typeface="宋体" charset="-122"/>
              </a:rPr>
              <a:t>OUTLINE</a:t>
            </a:r>
            <a:endParaRPr lang="en-US" altLang="zh-CN" dirty="0" smtClean="0">
              <a:solidFill>
                <a:schemeClr val="tx1"/>
              </a:solidFill>
              <a:effectLst/>
              <a:ea typeface="宋体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24000"/>
            <a:ext cx="7086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effectLst/>
                <a:ea typeface="宋体" charset="-122"/>
              </a:rPr>
              <a:t>9.1 General Characteristics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effectLst/>
                <a:ea typeface="宋体" charset="-122"/>
              </a:rPr>
              <a:t>9.2 Phylum </a:t>
            </a:r>
            <a:r>
              <a:rPr lang="en-US" altLang="zh-CN" b="1" dirty="0" err="1" smtClean="0">
                <a:effectLst/>
                <a:ea typeface="宋体" charset="-122"/>
              </a:rPr>
              <a:t>Rotifera</a:t>
            </a:r>
            <a:r>
              <a:rPr lang="en-US" altLang="zh-CN" b="1" dirty="0" smtClean="0">
                <a:effectLst/>
                <a:ea typeface="宋体" charset="-122"/>
              </a:rPr>
              <a:t> </a:t>
            </a:r>
            <a:r>
              <a:rPr lang="zh-CN" altLang="en-US" b="1" dirty="0" smtClean="0">
                <a:effectLst/>
                <a:ea typeface="宋体" charset="-122"/>
              </a:rPr>
              <a:t>轮虫</a:t>
            </a:r>
            <a:endParaRPr lang="en-US" altLang="zh-CN" b="1" dirty="0" smtClean="0"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effectLst/>
                <a:ea typeface="宋体" charset="-122"/>
              </a:rPr>
              <a:t>9.3 Phylum </a:t>
            </a:r>
            <a:r>
              <a:rPr lang="en-US" altLang="zh-CN" b="1" dirty="0" err="1" smtClean="0">
                <a:effectLst/>
                <a:ea typeface="宋体" charset="-122"/>
              </a:rPr>
              <a:t>Acanthocephala</a:t>
            </a:r>
            <a:r>
              <a:rPr lang="en-US" altLang="zh-CN" b="1" dirty="0" smtClean="0">
                <a:effectLst/>
                <a:ea typeface="宋体" charset="-122"/>
              </a:rPr>
              <a:t> </a:t>
            </a:r>
            <a:r>
              <a:rPr lang="zh-CN" altLang="en-US" b="1" dirty="0" smtClean="0">
                <a:effectLst/>
                <a:ea typeface="宋体" charset="-122"/>
              </a:rPr>
              <a:t>棘头</a:t>
            </a:r>
            <a:endParaRPr lang="en-US" altLang="zh-CN" b="1" dirty="0" smtClean="0"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effectLst/>
                <a:ea typeface="宋体" charset="-122"/>
              </a:rPr>
              <a:t>9.4 Phylum </a:t>
            </a:r>
            <a:r>
              <a:rPr lang="en-US" altLang="zh-CN" b="1" dirty="0" err="1" smtClean="0">
                <a:effectLst/>
                <a:ea typeface="宋体" charset="-122"/>
              </a:rPr>
              <a:t>Nematoda</a:t>
            </a:r>
            <a:r>
              <a:rPr lang="en-US" altLang="zh-CN" b="1" dirty="0" smtClean="0">
                <a:effectLst/>
                <a:ea typeface="宋体" charset="-122"/>
              </a:rPr>
              <a:t> </a:t>
            </a:r>
            <a:r>
              <a:rPr lang="zh-CN" altLang="en-US" b="1" dirty="0" smtClean="0">
                <a:effectLst/>
                <a:ea typeface="宋体" charset="-122"/>
              </a:rPr>
              <a:t>线虫</a:t>
            </a:r>
            <a:endParaRPr lang="en-US" altLang="zh-CN" b="1" dirty="0" smtClean="0"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effectLst/>
                <a:ea typeface="宋体" charset="-122"/>
              </a:rPr>
              <a:t>9.5 Phylum </a:t>
            </a:r>
            <a:r>
              <a:rPr lang="en-US" altLang="zh-CN" b="1" dirty="0" err="1" smtClean="0">
                <a:effectLst/>
                <a:ea typeface="宋体" charset="-122"/>
              </a:rPr>
              <a:t>Nematomorpha</a:t>
            </a:r>
            <a:r>
              <a:rPr lang="en-US" altLang="zh-CN" b="1" dirty="0" smtClean="0">
                <a:effectLst/>
                <a:ea typeface="宋体" charset="-122"/>
              </a:rPr>
              <a:t> </a:t>
            </a:r>
            <a:r>
              <a:rPr lang="zh-CN" altLang="en-US" b="1" dirty="0" smtClean="0">
                <a:effectLst/>
                <a:ea typeface="宋体" charset="-122"/>
              </a:rPr>
              <a:t>线形</a:t>
            </a:r>
            <a:endParaRPr lang="en-US" altLang="zh-CN" b="1" dirty="0" smtClean="0"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effectLst/>
                <a:ea typeface="宋体" charset="-122"/>
              </a:rPr>
              <a:t>9.6 Phylum </a:t>
            </a:r>
            <a:r>
              <a:rPr lang="en-US" altLang="zh-CN" b="1" dirty="0" err="1" smtClean="0">
                <a:effectLst/>
                <a:ea typeface="宋体" charset="-122"/>
              </a:rPr>
              <a:t>Kinorhyncha</a:t>
            </a:r>
            <a:r>
              <a:rPr lang="en-US" altLang="zh-CN" b="1" dirty="0" smtClean="0">
                <a:effectLst/>
                <a:ea typeface="宋体" charset="-122"/>
              </a:rPr>
              <a:t> </a:t>
            </a:r>
            <a:r>
              <a:rPr lang="zh-CN" altLang="en-US" b="1" dirty="0" smtClean="0">
                <a:effectLst/>
                <a:ea typeface="宋体" charset="-122"/>
              </a:rPr>
              <a:t>动吻</a:t>
            </a:r>
            <a:endParaRPr lang="en-US" altLang="zh-CN" b="1" dirty="0" smtClean="0"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effectLst/>
                <a:ea typeface="宋体" charset="-122"/>
              </a:rPr>
              <a:t>9.7 Phylum </a:t>
            </a:r>
            <a:r>
              <a:rPr lang="en-US" altLang="zh-CN" b="1" dirty="0" err="1" smtClean="0">
                <a:effectLst/>
                <a:ea typeface="宋体" charset="-122"/>
              </a:rPr>
              <a:t>Loricifera</a:t>
            </a:r>
            <a:r>
              <a:rPr lang="en-US" altLang="zh-CN" b="1" dirty="0" smtClean="0">
                <a:effectLst/>
                <a:ea typeface="宋体" charset="-122"/>
              </a:rPr>
              <a:t> </a:t>
            </a:r>
            <a:r>
              <a:rPr lang="zh-CN" altLang="en-US" b="1" dirty="0" smtClean="0">
                <a:effectLst/>
                <a:ea typeface="宋体" charset="-122"/>
              </a:rPr>
              <a:t>铠甲</a:t>
            </a:r>
            <a:endParaRPr lang="en-US" altLang="zh-CN" b="1" dirty="0" smtClean="0"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effectLst/>
                <a:ea typeface="宋体" charset="-122"/>
              </a:rPr>
              <a:t>9.8 Phylum </a:t>
            </a:r>
            <a:r>
              <a:rPr lang="en-US" altLang="zh-CN" b="1" dirty="0" err="1" smtClean="0">
                <a:effectLst/>
                <a:ea typeface="宋体" charset="-122"/>
              </a:rPr>
              <a:t>Priapulida</a:t>
            </a:r>
            <a:r>
              <a:rPr lang="en-US" altLang="zh-CN" b="1" dirty="0" smtClean="0">
                <a:effectLst/>
                <a:ea typeface="宋体" charset="-122"/>
              </a:rPr>
              <a:t> </a:t>
            </a:r>
            <a:r>
              <a:rPr lang="zh-CN" altLang="en-US" b="1" dirty="0" smtClean="0">
                <a:effectLst/>
                <a:ea typeface="宋体" charset="-122"/>
              </a:rPr>
              <a:t>鳃曳</a:t>
            </a:r>
            <a:endParaRPr lang="en-US" altLang="zh-CN" b="1" dirty="0" smtClean="0"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b="1" dirty="0" smtClean="0">
              <a:effectLst/>
              <a:ea typeface="宋体" charset="-12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6781800" y="2057400"/>
            <a:ext cx="228600" cy="762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右大括号 2"/>
          <p:cNvSpPr/>
          <p:nvPr/>
        </p:nvSpPr>
        <p:spPr bwMode="auto">
          <a:xfrm>
            <a:off x="6815770" y="3070034"/>
            <a:ext cx="266700" cy="22098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0" y="2133600"/>
            <a:ext cx="115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Lopho</a:t>
            </a:r>
            <a:r>
              <a:rPr lang="en-US" altLang="zh-CN" b="1" dirty="0" smtClean="0"/>
              <a:t>-</a:t>
            </a:r>
          </a:p>
          <a:p>
            <a:r>
              <a:rPr lang="en-US" altLang="zh-CN" b="1" dirty="0" err="1" smtClean="0"/>
              <a:t>trochozoa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261952" y="3990268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Ecdysozoa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8382000" cy="121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ffectLst/>
                <a:ea typeface="宋体" charset="-122"/>
              </a:rPr>
              <a:t>OUTLINE</a:t>
            </a:r>
            <a:endParaRPr lang="en-US" altLang="zh-CN" dirty="0" smtClean="0">
              <a:solidFill>
                <a:schemeClr val="tx1"/>
              </a:solidFill>
              <a:effectLst/>
              <a:ea typeface="宋体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24000"/>
            <a:ext cx="7086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9.1 General Characteristics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9.2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Rotifera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轮虫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9.3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Acanthocephala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棘头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9.4 Phylum </a:t>
            </a:r>
            <a:r>
              <a:rPr lang="en-US" altLang="zh-CN" b="1" dirty="0" err="1" smtClean="0">
                <a:solidFill>
                  <a:srgbClr val="FF0000"/>
                </a:solidFill>
                <a:effectLst/>
                <a:ea typeface="宋体" charset="-122"/>
              </a:rPr>
              <a:t>Nematoda</a:t>
            </a: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effectLst/>
                <a:ea typeface="宋体" charset="-122"/>
              </a:rPr>
              <a:t>线虫</a:t>
            </a:r>
            <a:endParaRPr lang="en-US" altLang="zh-CN" b="1" dirty="0" smtClean="0">
              <a:solidFill>
                <a:srgbClr val="FF0000"/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9.5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Nematomorpha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线形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9.6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Kinorhyncha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动吻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9.7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Loricifera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铠甲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9.8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Priapulida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鳃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曳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9.9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Enoprocta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内肛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b="1" dirty="0" smtClean="0">
              <a:effectLst/>
              <a:ea typeface="宋体" charset="-12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6781800" y="2057400"/>
            <a:ext cx="228600" cy="762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右大括号 2"/>
          <p:cNvSpPr/>
          <p:nvPr/>
        </p:nvSpPr>
        <p:spPr bwMode="auto">
          <a:xfrm>
            <a:off x="6815770" y="3070034"/>
            <a:ext cx="266700" cy="2844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0" y="2133600"/>
            <a:ext cx="115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Lopho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trochozoa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1952" y="4267200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Ecdysozoa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altLang="zh-CN" dirty="0">
                <a:effectLst/>
              </a:rPr>
              <a:t>Phylum </a:t>
            </a:r>
            <a:r>
              <a:rPr lang="en-US" altLang="zh-CN" dirty="0" err="1">
                <a:effectLst/>
              </a:rPr>
              <a:t>Nematoda</a:t>
            </a:r>
            <a:r>
              <a:rPr lang="en-US" altLang="zh-CN" dirty="0">
                <a:effectLst/>
              </a:rPr>
              <a:t> </a:t>
            </a:r>
            <a:r>
              <a:rPr lang="zh-CN" altLang="en-US" dirty="0">
                <a:effectLst/>
              </a:rPr>
              <a:t>线虫动物门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715000"/>
          </a:xfrm>
        </p:spPr>
        <p:txBody>
          <a:bodyPr/>
          <a:lstStyle/>
          <a:p>
            <a:r>
              <a:rPr lang="en-US" altLang="zh-CN" dirty="0">
                <a:effectLst/>
              </a:rPr>
              <a:t>Second largest animal phylum after </a:t>
            </a:r>
            <a:r>
              <a:rPr lang="en-US" altLang="zh-CN" dirty="0" err="1">
                <a:effectLst/>
              </a:rPr>
              <a:t>Arthopoda</a:t>
            </a:r>
            <a:r>
              <a:rPr lang="en-US" altLang="zh-CN" dirty="0">
                <a:effectLst/>
              </a:rPr>
              <a:t>, 16000 to 500000 species, some of the most abundant animals on earth; </a:t>
            </a:r>
          </a:p>
          <a:p>
            <a:r>
              <a:rPr lang="en-US" altLang="zh-CN" dirty="0" smtClean="0">
                <a:effectLst/>
              </a:rPr>
              <a:t>Microscopic </a:t>
            </a:r>
            <a:r>
              <a:rPr lang="en-US" altLang="zh-CN" dirty="0">
                <a:effectLst/>
              </a:rPr>
              <a:t>to several </a:t>
            </a:r>
            <a:r>
              <a:rPr lang="en-US" altLang="zh-CN" dirty="0" smtClean="0">
                <a:effectLst/>
              </a:rPr>
              <a:t>meters;</a:t>
            </a:r>
            <a:endParaRPr lang="en-US" altLang="zh-CN" dirty="0">
              <a:effectLst/>
            </a:endParaRPr>
          </a:p>
          <a:p>
            <a:r>
              <a:rPr lang="en-US" altLang="zh-CN" dirty="0" smtClean="0">
                <a:effectLst/>
              </a:rPr>
              <a:t>Body </a:t>
            </a:r>
            <a:r>
              <a:rPr lang="en-US" altLang="zh-CN" dirty="0">
                <a:effectLst/>
              </a:rPr>
              <a:t>round in cross section, covered by </a:t>
            </a:r>
            <a:r>
              <a:rPr lang="en-US" altLang="zh-CN" dirty="0" smtClean="0">
                <a:effectLst/>
              </a:rPr>
              <a:t>several layers of elastic</a:t>
            </a:r>
            <a:r>
              <a:rPr lang="zh-CN" altLang="en-US" dirty="0">
                <a:effectLst/>
              </a:rPr>
              <a:t>弹性的 </a:t>
            </a:r>
            <a:r>
              <a:rPr lang="en-US" altLang="zh-CN" dirty="0" smtClean="0">
                <a:effectLst/>
              </a:rPr>
              <a:t>cuticle;</a:t>
            </a:r>
          </a:p>
          <a:p>
            <a:r>
              <a:rPr lang="en-US" altLang="zh-CN" dirty="0" smtClean="0">
                <a:effectLst/>
              </a:rPr>
              <a:t>Most </a:t>
            </a:r>
            <a:r>
              <a:rPr lang="en-US" altLang="zh-CN" dirty="0">
                <a:effectLst/>
              </a:rPr>
              <a:t>with unique excretory system comprised of one or two </a:t>
            </a:r>
            <a:r>
              <a:rPr lang="en-US" altLang="zh-CN" dirty="0" err="1">
                <a:effectLst/>
              </a:rPr>
              <a:t>renette</a:t>
            </a:r>
            <a:r>
              <a:rPr lang="zh-CN" altLang="en-US" dirty="0">
                <a:effectLst/>
              </a:rPr>
              <a:t>小肾 </a:t>
            </a:r>
            <a:r>
              <a:rPr lang="en-US" altLang="zh-CN" dirty="0">
                <a:effectLst/>
              </a:rPr>
              <a:t>cells or a set of collecting </a:t>
            </a:r>
            <a:r>
              <a:rPr lang="en-US" altLang="zh-CN" dirty="0" smtClean="0">
                <a:effectLst/>
              </a:rPr>
              <a:t>tubules;</a:t>
            </a:r>
            <a:endParaRPr lang="en-US" altLang="zh-CN" dirty="0">
              <a:effectLst/>
            </a:endParaRPr>
          </a:p>
          <a:p>
            <a:r>
              <a:rPr lang="en-US" altLang="zh-CN" dirty="0" smtClean="0">
                <a:effectLst/>
              </a:rPr>
              <a:t>Parasites </a:t>
            </a:r>
            <a:r>
              <a:rPr lang="en-US" altLang="zh-CN" dirty="0">
                <a:effectLst/>
              </a:rPr>
              <a:t>of plants, animals; free-living in marine, freshwater, or </a:t>
            </a:r>
            <a:r>
              <a:rPr lang="en-US" altLang="zh-CN" dirty="0" smtClean="0">
                <a:effectLst/>
              </a:rPr>
              <a:t>soil.</a:t>
            </a:r>
            <a:endParaRPr lang="en-US" altLang="zh-CN" dirty="0">
              <a:effectLst/>
            </a:endParaRPr>
          </a:p>
          <a:p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866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l28207_13_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"/>
            <a:ext cx="8686800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8325" y="6248400"/>
            <a:ext cx="5733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Internal anatomical features of nematodes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48325" y="12954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头感器</a:t>
            </a:r>
            <a:endParaRPr lang="zh-CN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10200" y="20574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输精管</a:t>
            </a:r>
            <a:endParaRPr lang="zh-CN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133475" y="20574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射精管</a:t>
            </a:r>
            <a:endParaRPr lang="zh-CN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926636" y="107995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Female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926635" y="266700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Male</a:t>
            </a:r>
            <a:endParaRPr lang="zh-CN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219200" y="583513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Cuticle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63039" y="5850741"/>
            <a:ext cx="3327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Cross section </a:t>
            </a:r>
            <a:r>
              <a:rPr lang="en-US" altLang="zh-CN" dirty="0" smtClean="0"/>
              <a:t>(body wall has only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longitudinal muscles)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86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mil28207_13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27" y="152400"/>
            <a:ext cx="59436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0" y="5867400"/>
            <a:ext cx="4621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Nematode excretory system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549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mil28207_13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280"/>
            <a:ext cx="68580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0" y="5867400"/>
            <a:ext cx="4383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Nematode reproductive systems</a:t>
            </a:r>
            <a:endParaRPr lang="zh-CN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705600" y="48884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交尾刺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10200" y="549321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泄殖腔</a:t>
            </a:r>
            <a:endParaRPr lang="zh-CN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351686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输精管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469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altLang="zh-CN" sz="4000" dirty="0" smtClean="0">
                <a:effectLst/>
              </a:rPr>
              <a:t>Important nematode parasites of humans</a:t>
            </a:r>
            <a:endParaRPr lang="zh-CN" altLang="en-US" sz="4000" dirty="0">
              <a:effectLst/>
            </a:endParaRPr>
          </a:p>
        </p:txBody>
      </p:sp>
      <p:pic>
        <p:nvPicPr>
          <p:cNvPr id="5" name="Picture 5" descr="mil28207_13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1"/>
          <a:stretch/>
        </p:blipFill>
        <p:spPr bwMode="auto">
          <a:xfrm>
            <a:off x="609600" y="1143000"/>
            <a:ext cx="62071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72165" y="14478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气管</a:t>
            </a:r>
            <a:endParaRPr lang="zh-CN" alt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16725" y="5105400"/>
            <a:ext cx="17684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Roundworm</a:t>
            </a:r>
          </a:p>
          <a:p>
            <a:r>
              <a:rPr lang="en-US" altLang="zh-CN" b="1" i="1" dirty="0" err="1" smtClean="0"/>
              <a:t>A.Lumbricoides</a:t>
            </a:r>
            <a:endParaRPr lang="en-US" altLang="zh-CN" b="1" i="1" dirty="0" smtClean="0"/>
          </a:p>
          <a:p>
            <a:r>
              <a:rPr lang="zh-CN" altLang="en-US" b="1" dirty="0"/>
              <a:t>蛔虫</a:t>
            </a:r>
          </a:p>
        </p:txBody>
      </p:sp>
      <p:sp>
        <p:nvSpPr>
          <p:cNvPr id="8" name="AutoShape 2" descr="http://t2.baidu.com/it/u=4283937324,2405523068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http://t2.baidu.com/it/u=4283937324,2405523068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6" name="Picture 6" descr="http://epaper.nfdaily.cn/res/1/1/2011-09/15/xc01/res03_attpic_brie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4" r="29688"/>
          <a:stretch/>
        </p:blipFill>
        <p:spPr bwMode="auto">
          <a:xfrm>
            <a:off x="6741404" y="1786354"/>
            <a:ext cx="1729649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40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gohaveababy.com/pic/20120311/b2477c15-846b-4e27-8bd2-f4753a09271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19200"/>
            <a:ext cx="234315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il28207_13_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6375"/>
            <a:ext cx="5257800" cy="619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05400" y="4303693"/>
            <a:ext cx="3845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i="1" dirty="0" err="1" smtClean="0"/>
              <a:t>Enterobius</a:t>
            </a:r>
            <a:r>
              <a:rPr lang="en-US" altLang="zh-CN" sz="2800" b="1" i="1" dirty="0" smtClean="0"/>
              <a:t> </a:t>
            </a:r>
            <a:r>
              <a:rPr lang="en-US" altLang="zh-CN" sz="2800" b="1" i="1" dirty="0" err="1" smtClean="0"/>
              <a:t>vermicularis</a:t>
            </a:r>
            <a:endParaRPr lang="en-US" altLang="zh-CN" sz="2800" b="1" i="1" dirty="0" smtClean="0"/>
          </a:p>
          <a:p>
            <a:pPr algn="ctr"/>
            <a:r>
              <a:rPr lang="zh-CN" altLang="en-US" sz="2800" b="1" dirty="0"/>
              <a:t>蛲虫病</a:t>
            </a:r>
          </a:p>
        </p:txBody>
      </p:sp>
    </p:spTree>
    <p:extLst>
      <p:ext uri="{BB962C8B-B14F-4D97-AF65-F5344CB8AC3E}">
        <p14:creationId xmlns:p14="http://schemas.microsoft.com/office/powerpoint/2010/main" val="314526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mil28207_13_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"/>
            <a:ext cx="46482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钩虫病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619" y="1371600"/>
            <a:ext cx="21526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8800" y="5787520"/>
            <a:ext cx="2170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err="1" smtClean="0"/>
              <a:t>Necator</a:t>
            </a:r>
            <a:r>
              <a:rPr lang="en-US" altLang="zh-CN" b="1" i="1" dirty="0" smtClean="0"/>
              <a:t> </a:t>
            </a:r>
            <a:r>
              <a:rPr lang="en-US" altLang="zh-CN" b="1" i="1" dirty="0" err="1" smtClean="0"/>
              <a:t>americanus</a:t>
            </a:r>
            <a:endParaRPr lang="en-US" altLang="zh-CN" b="1" i="1" dirty="0" smtClean="0"/>
          </a:p>
          <a:p>
            <a:r>
              <a:rPr lang="zh-CN" altLang="en-US" b="1" dirty="0" smtClean="0"/>
              <a:t>美洲钩虫</a:t>
            </a:r>
            <a:endParaRPr lang="zh-CN" altLang="en-US" b="1" dirty="0"/>
          </a:p>
        </p:txBody>
      </p:sp>
      <p:pic>
        <p:nvPicPr>
          <p:cNvPr id="6" name="Picture 3" descr="M420115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" t="2814" r="29608"/>
          <a:stretch>
            <a:fillRect/>
          </a:stretch>
        </p:blipFill>
        <p:spPr bwMode="auto">
          <a:xfrm>
            <a:off x="5638800" y="1371600"/>
            <a:ext cx="3048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68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ycdtb.dayoo.com/res/1/982/2008-12/12/A12/res03_attpic_brie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-76200"/>
            <a:ext cx="285750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mil28207_13_1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4429125" cy="61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24051" y="5410200"/>
            <a:ext cx="2005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err="1" smtClean="0"/>
              <a:t>Trichinella</a:t>
            </a:r>
            <a:r>
              <a:rPr lang="en-US" altLang="zh-CN" b="1" i="1" dirty="0" smtClean="0"/>
              <a:t> </a:t>
            </a:r>
            <a:r>
              <a:rPr lang="en-US" altLang="zh-CN" b="1" i="1" dirty="0" err="1" smtClean="0"/>
              <a:t>spiralis</a:t>
            </a:r>
            <a:endParaRPr lang="en-US" altLang="zh-CN" b="1" i="1" dirty="0" smtClean="0"/>
          </a:p>
          <a:p>
            <a:pPr algn="ctr"/>
            <a:r>
              <a:rPr lang="zh-CN" altLang="en-US" b="1" dirty="0"/>
              <a:t>旋</a:t>
            </a:r>
            <a:r>
              <a:rPr lang="zh-CN" altLang="en-US" b="1" dirty="0" smtClean="0"/>
              <a:t>毛线虫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857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l28207_13_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47148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mil28207_13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5578"/>
            <a:ext cx="3276600" cy="431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17778" y="5257800"/>
            <a:ext cx="183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i="1" dirty="0" err="1" smtClean="0"/>
              <a:t>Wuchereria</a:t>
            </a:r>
            <a:r>
              <a:rPr lang="en-US" altLang="zh-CN" b="1" i="1" dirty="0" smtClean="0"/>
              <a:t> spp. </a:t>
            </a:r>
          </a:p>
          <a:p>
            <a:pPr algn="ctr"/>
            <a:r>
              <a:rPr lang="zh-CN" altLang="en-US" b="1" dirty="0"/>
              <a:t>丝</a:t>
            </a:r>
            <a:r>
              <a:rPr lang="zh-CN" altLang="en-US" b="1" dirty="0" smtClean="0"/>
              <a:t>虫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3555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l28207_10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6200"/>
            <a:ext cx="80772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81030" y="457200"/>
            <a:ext cx="123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=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Metazoa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6123" y="152400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左中括号 6"/>
          <p:cNvSpPr/>
          <p:nvPr/>
        </p:nvSpPr>
        <p:spPr bwMode="auto">
          <a:xfrm rot="5400000">
            <a:off x="4917600" y="442914"/>
            <a:ext cx="72000" cy="1980000"/>
          </a:xfrm>
          <a:prstGeom prst="leftBracke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363200" y="2971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17604" y="1066800"/>
            <a:ext cx="141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Protostomia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9622" y="5304472"/>
            <a:ext cx="8774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Lophotrochozoa</a:t>
            </a:r>
            <a:r>
              <a:rPr lang="en-US" altLang="zh-CN" dirty="0" smtClean="0"/>
              <a:t>: </a:t>
            </a:r>
            <a:r>
              <a:rPr lang="en-US" altLang="zh-CN" dirty="0" err="1"/>
              <a:t>trochozoans</a:t>
            </a:r>
            <a:r>
              <a:rPr lang="en-US" altLang="zh-CN" dirty="0"/>
              <a:t> (</a:t>
            </a:r>
            <a:r>
              <a:rPr lang="it-IT" altLang="zh-CN" dirty="0"/>
              <a:t> Nemertea, Mollusca, Sipuncula, and Annelida</a:t>
            </a:r>
            <a:r>
              <a:rPr lang="en-US" altLang="zh-CN" dirty="0"/>
              <a:t>)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       and </a:t>
            </a:r>
            <a:r>
              <a:rPr lang="en-US" altLang="zh-CN" dirty="0" err="1" smtClean="0"/>
              <a:t>lophophorata</a:t>
            </a:r>
            <a:r>
              <a:rPr lang="en-US" altLang="zh-CN" dirty="0" smtClean="0"/>
              <a:t> (</a:t>
            </a:r>
            <a:r>
              <a:rPr lang="en-US" altLang="zh-CN" dirty="0" err="1"/>
              <a:t>Bryozoa</a:t>
            </a:r>
            <a:r>
              <a:rPr lang="en-US" altLang="zh-CN" dirty="0"/>
              <a:t>, </a:t>
            </a:r>
            <a:r>
              <a:rPr lang="en-US" altLang="zh-CN" dirty="0" err="1"/>
              <a:t>Entoprocta</a:t>
            </a:r>
            <a:r>
              <a:rPr lang="en-US" altLang="zh-CN" dirty="0"/>
              <a:t>, </a:t>
            </a:r>
            <a:r>
              <a:rPr lang="en-US" altLang="zh-CN" dirty="0" err="1"/>
              <a:t>Phoronida</a:t>
            </a:r>
            <a:r>
              <a:rPr lang="en-US" altLang="zh-CN" dirty="0"/>
              <a:t>, and </a:t>
            </a:r>
            <a:r>
              <a:rPr lang="en-US" altLang="zh-CN" dirty="0" err="1"/>
              <a:t>Brachiopoda</a:t>
            </a:r>
            <a:r>
              <a:rPr lang="en-US" altLang="zh-CN" dirty="0" smtClean="0"/>
              <a:t>);</a:t>
            </a:r>
          </a:p>
          <a:p>
            <a:r>
              <a:rPr lang="en-US" altLang="zh-CN" b="1" dirty="0" err="1" smtClean="0"/>
              <a:t>Ecdysozoa</a:t>
            </a:r>
            <a:r>
              <a:rPr lang="en-US" altLang="zh-CN" dirty="0"/>
              <a:t>: </a:t>
            </a:r>
            <a:r>
              <a:rPr lang="en-US" altLang="zh-CN" dirty="0" err="1"/>
              <a:t>Arthropoda</a:t>
            </a:r>
            <a:r>
              <a:rPr lang="en-US" altLang="zh-CN" dirty="0"/>
              <a:t> (insects, </a:t>
            </a:r>
            <a:r>
              <a:rPr lang="en-US" altLang="zh-CN" dirty="0" err="1"/>
              <a:t>chelicerata</a:t>
            </a:r>
            <a:r>
              <a:rPr lang="en-US" altLang="zh-CN" dirty="0"/>
              <a:t>, crustaceans, and </a:t>
            </a:r>
            <a:r>
              <a:rPr lang="en-US" altLang="zh-CN" dirty="0" err="1"/>
              <a:t>myriapods</a:t>
            </a:r>
            <a:r>
              <a:rPr lang="en-US" altLang="zh-CN" dirty="0"/>
              <a:t>), </a:t>
            </a:r>
            <a:r>
              <a:rPr lang="en-US" altLang="zh-CN" dirty="0" err="1" smtClean="0"/>
              <a:t>Nematoda</a:t>
            </a:r>
            <a:r>
              <a:rPr lang="en-US" altLang="zh-CN" dirty="0" smtClean="0"/>
              <a:t>;</a:t>
            </a:r>
          </a:p>
          <a:p>
            <a:r>
              <a:rPr lang="en-US" altLang="zh-CN" b="1" dirty="0" err="1" smtClean="0"/>
              <a:t>Deuterostomia</a:t>
            </a:r>
            <a:r>
              <a:rPr lang="en-US" altLang="zh-CN" dirty="0"/>
              <a:t>: </a:t>
            </a:r>
            <a:r>
              <a:rPr lang="en-US" altLang="zh-CN" dirty="0" err="1" smtClean="0"/>
              <a:t>Chordata</a:t>
            </a:r>
            <a:r>
              <a:rPr lang="en-US" altLang="zh-CN" dirty="0" smtClean="0"/>
              <a:t> </a:t>
            </a:r>
            <a:r>
              <a:rPr lang="en-US" altLang="zh-CN" dirty="0"/>
              <a:t>(vertebrates and their </a:t>
            </a:r>
            <a:r>
              <a:rPr lang="en-US" altLang="zh-CN" dirty="0" smtClean="0"/>
              <a:t>kin), Echinodermata </a:t>
            </a:r>
            <a:r>
              <a:rPr lang="en-US" altLang="zh-CN" dirty="0"/>
              <a:t>(sea stars, sea urchins, </a:t>
            </a:r>
            <a:endParaRPr lang="en-US" altLang="zh-CN" dirty="0" smtClean="0"/>
          </a:p>
          <a:p>
            <a:r>
              <a:rPr lang="en-US" altLang="zh-CN" dirty="0" smtClean="0"/>
              <a:t>                            sea cucumbers,) </a:t>
            </a:r>
            <a:r>
              <a:rPr lang="en-US" altLang="zh-CN" dirty="0"/>
              <a:t>and </a:t>
            </a:r>
            <a:r>
              <a:rPr lang="en-US" altLang="zh-CN" dirty="0" err="1"/>
              <a:t>Hemichordata</a:t>
            </a:r>
            <a:r>
              <a:rPr lang="en-US" altLang="zh-CN" dirty="0"/>
              <a:t> (acorn worms</a:t>
            </a:r>
            <a:r>
              <a:rPr lang="en-US" altLang="zh-CN" dirty="0" smtClean="0"/>
              <a:t>).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203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8382000" cy="121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ffectLst/>
                <a:ea typeface="宋体" charset="-122"/>
              </a:rPr>
              <a:t>OUTLINE</a:t>
            </a:r>
            <a:endParaRPr lang="en-US" altLang="zh-CN" dirty="0" smtClean="0">
              <a:solidFill>
                <a:schemeClr val="tx1"/>
              </a:solidFill>
              <a:effectLst/>
              <a:ea typeface="宋体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24000"/>
            <a:ext cx="7086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9.1 General Characteristics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9.2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Rotifera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轮虫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9.3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Acanthocephala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棘头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9.4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9.5 Phylum </a:t>
            </a:r>
            <a:r>
              <a:rPr lang="en-US" altLang="zh-CN" b="1" dirty="0" err="1" smtClean="0">
                <a:solidFill>
                  <a:srgbClr val="FF0000"/>
                </a:solidFill>
                <a:effectLst/>
                <a:ea typeface="宋体" charset="-122"/>
              </a:rPr>
              <a:t>Nematomorpha</a:t>
            </a: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effectLst/>
                <a:ea typeface="宋体" charset="-122"/>
              </a:rPr>
              <a:t>线形</a:t>
            </a:r>
            <a:endParaRPr lang="en-US" altLang="zh-CN" b="1" dirty="0" smtClean="0">
              <a:solidFill>
                <a:srgbClr val="FF0000"/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9.6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Kinorhyncha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动吻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9.7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Loricifera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铠甲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9.8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Priapulida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鳃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曳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9.9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Enoprocta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内肛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b="1" dirty="0" smtClean="0">
              <a:effectLst/>
              <a:ea typeface="宋体" charset="-12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6781800" y="2057400"/>
            <a:ext cx="228600" cy="762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右大括号 2"/>
          <p:cNvSpPr/>
          <p:nvPr/>
        </p:nvSpPr>
        <p:spPr bwMode="auto">
          <a:xfrm>
            <a:off x="6815770" y="3070034"/>
            <a:ext cx="266700" cy="2844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0" y="2133600"/>
            <a:ext cx="115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Lopho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trochozoa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1952" y="4267200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Ecdysozoa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7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9" name="Picture 5" descr="250px-Paragordius_tricuspidat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" t="5656" r="3934" b="252"/>
          <a:stretch>
            <a:fillRect/>
          </a:stretch>
        </p:blipFill>
        <p:spPr bwMode="auto">
          <a:xfrm>
            <a:off x="0" y="3232150"/>
            <a:ext cx="4608512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mil28207_13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124200"/>
            <a:ext cx="40386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65029" y="1308318"/>
            <a:ext cx="7250511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zh-CN" altLang="en-US" sz="2600" dirty="0" smtClean="0"/>
              <a:t> </a:t>
            </a:r>
            <a:r>
              <a:rPr lang="en-US" altLang="zh-CN" sz="2600" dirty="0" smtClean="0"/>
              <a:t>~ </a:t>
            </a:r>
            <a:r>
              <a:rPr lang="en-US" altLang="zh-CN" sz="2600" dirty="0"/>
              <a:t>250 species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600" dirty="0"/>
              <a:t> </a:t>
            </a:r>
            <a:r>
              <a:rPr lang="en-US" altLang="zh-CN" sz="2600" dirty="0" err="1" smtClean="0"/>
              <a:t>Hairlike</a:t>
            </a:r>
            <a:r>
              <a:rPr lang="en-US" altLang="zh-CN" sz="2600" dirty="0" smtClean="0"/>
              <a:t> </a:t>
            </a:r>
            <a:r>
              <a:rPr lang="en-US" altLang="zh-CN" sz="2600" dirty="0"/>
              <a:t>body, 30-150 cm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600" dirty="0"/>
              <a:t> Juvenile parasitic in arthropods, adult free-living</a:t>
            </a:r>
          </a:p>
          <a:p>
            <a:pPr marL="457200" indent="-457200">
              <a:buFont typeface="Wingdings" pitchFamily="2" charset="2"/>
              <a:buChar char="Ø"/>
            </a:pPr>
            <a:endParaRPr lang="zh-CN" altLang="en-US" sz="2600" dirty="0"/>
          </a:p>
        </p:txBody>
      </p:sp>
      <p:sp>
        <p:nvSpPr>
          <p:cNvPr id="3" name="TextBox 2"/>
          <p:cNvSpPr txBox="1"/>
          <p:nvPr/>
        </p:nvSpPr>
        <p:spPr>
          <a:xfrm>
            <a:off x="1752600" y="324213"/>
            <a:ext cx="5784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Phylum </a:t>
            </a:r>
            <a:r>
              <a:rPr lang="en-US" altLang="zh-CN" sz="2800" b="1" dirty="0" err="1"/>
              <a:t>Nematomorpha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线形动物</a:t>
            </a:r>
            <a:r>
              <a:rPr lang="zh-CN" altLang="en-US" sz="2800" b="1" dirty="0" smtClean="0"/>
              <a:t>门</a:t>
            </a:r>
            <a:endParaRPr lang="zh-CN" alt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01276" y="6400800"/>
            <a:ext cx="159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Gordius</a:t>
            </a:r>
            <a:r>
              <a:rPr lang="en-US" altLang="zh-CN" dirty="0" smtClean="0"/>
              <a:t> worms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8382000" cy="121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ffectLst/>
                <a:ea typeface="宋体" charset="-122"/>
              </a:rPr>
              <a:t>OUTLINE</a:t>
            </a:r>
            <a:endParaRPr lang="en-US" altLang="zh-CN" dirty="0" smtClean="0">
              <a:solidFill>
                <a:schemeClr val="tx1"/>
              </a:solidFill>
              <a:effectLst/>
              <a:ea typeface="宋体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24000"/>
            <a:ext cx="7086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9.1 General Characteristics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9.2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Rotifera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轮虫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9.3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Acanthocephala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棘头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9.4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9.5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Nematomorpha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线形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9.6 Phylum </a:t>
            </a:r>
            <a:r>
              <a:rPr lang="en-US" altLang="zh-CN" b="1" dirty="0" err="1" smtClean="0">
                <a:solidFill>
                  <a:srgbClr val="FF0000"/>
                </a:solidFill>
                <a:effectLst/>
                <a:ea typeface="宋体" charset="-122"/>
              </a:rPr>
              <a:t>Kinorhyncha</a:t>
            </a: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effectLst/>
                <a:ea typeface="宋体" charset="-122"/>
              </a:rPr>
              <a:t>动吻</a:t>
            </a:r>
            <a:endParaRPr lang="en-US" altLang="zh-CN" b="1" dirty="0" smtClean="0">
              <a:solidFill>
                <a:srgbClr val="FF0000"/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9.7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Loricifera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铠甲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9.8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Priapulida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鳃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曳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9.9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Enoprocta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内肛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b="1" dirty="0" smtClean="0">
              <a:effectLst/>
              <a:ea typeface="宋体" charset="-12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6781800" y="2057400"/>
            <a:ext cx="228600" cy="762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右大括号 2"/>
          <p:cNvSpPr/>
          <p:nvPr/>
        </p:nvSpPr>
        <p:spPr bwMode="auto">
          <a:xfrm>
            <a:off x="6815770" y="3070034"/>
            <a:ext cx="266700" cy="2844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0" y="2133600"/>
            <a:ext cx="115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Lopho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trochozoa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1952" y="4267200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Ecdysozoa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6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il28207_13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1099"/>
            <a:ext cx="3971925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61830" y="50034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口针</a:t>
            </a:r>
            <a:endParaRPr lang="zh-CN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48975" y="958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口锥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147704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鳞片</a:t>
            </a:r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142103" y="343909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带节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7740" y="57150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尾刺</a:t>
            </a:r>
            <a:endParaRPr lang="zh-CN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86400" y="2057400"/>
            <a:ext cx="32936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 smtClean="0"/>
              <a:t>~150 species;</a:t>
            </a:r>
            <a:endParaRPr lang="en-US" altLang="zh-CN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 smtClean="0"/>
              <a:t>Less </a:t>
            </a:r>
            <a:r>
              <a:rPr lang="en-US" altLang="zh-CN" sz="2400" dirty="0"/>
              <a:t>than 1 </a:t>
            </a:r>
            <a:r>
              <a:rPr lang="en-US" altLang="zh-CN" sz="2400" dirty="0" smtClean="0"/>
              <a:t>mm;</a:t>
            </a:r>
            <a:endParaRPr lang="en-US" altLang="zh-CN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 smtClean="0"/>
              <a:t>Body is composed of</a:t>
            </a:r>
          </a:p>
          <a:p>
            <a:r>
              <a:rPr lang="en-US" altLang="zh-CN" sz="2400" dirty="0" smtClean="0"/>
              <a:t>    13-14 </a:t>
            </a:r>
            <a:r>
              <a:rPr lang="en-US" altLang="zh-CN" sz="2400" dirty="0"/>
              <a:t>definite </a:t>
            </a:r>
            <a:r>
              <a:rPr lang="en-US" altLang="zh-CN" sz="2400" dirty="0" smtClean="0"/>
              <a:t>units;</a:t>
            </a:r>
            <a:endParaRPr lang="en-US" altLang="zh-CN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 smtClean="0"/>
              <a:t>All </a:t>
            </a:r>
            <a:r>
              <a:rPr lang="en-US" altLang="zh-CN" sz="2400" dirty="0"/>
              <a:t>marine, burrowing </a:t>
            </a:r>
            <a:endParaRPr lang="en-US" altLang="zh-CN" sz="2400" dirty="0" smtClean="0"/>
          </a:p>
          <a:p>
            <a:r>
              <a:rPr lang="en-US" altLang="zh-CN" sz="2400" dirty="0" smtClean="0"/>
              <a:t>     in </a:t>
            </a:r>
            <a:r>
              <a:rPr lang="en-US" altLang="zh-CN" sz="2400" dirty="0"/>
              <a:t>mud and sand, with </a:t>
            </a:r>
          </a:p>
          <a:p>
            <a:r>
              <a:rPr lang="en-US" altLang="zh-CN" sz="2400" dirty="0" smtClean="0"/>
              <a:t>     high abundance.</a:t>
            </a:r>
            <a:endParaRPr lang="zh-CN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685015"/>
            <a:ext cx="34937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Phylum </a:t>
            </a:r>
            <a:r>
              <a:rPr lang="en-US" altLang="zh-CN" sz="2800" b="1" dirty="0" err="1"/>
              <a:t>Kinorhyncha</a:t>
            </a:r>
            <a:r>
              <a:rPr lang="en-US" altLang="zh-CN" sz="2800" b="1" dirty="0"/>
              <a:t> 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动吻动物门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2378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8382000" cy="121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ffectLst/>
                <a:ea typeface="宋体" charset="-122"/>
              </a:rPr>
              <a:t>OUTLINE</a:t>
            </a:r>
            <a:endParaRPr lang="en-US" altLang="zh-CN" dirty="0" smtClean="0">
              <a:solidFill>
                <a:schemeClr val="tx1"/>
              </a:solidFill>
              <a:effectLst/>
              <a:ea typeface="宋体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24000"/>
            <a:ext cx="7086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9.1 General Characteristics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9.2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Rotifera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轮虫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9.3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Acanthocephala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棘头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9.4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9.5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Nematomorpha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线形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9.6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Kinorhyncha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动吻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9.7 Phylum </a:t>
            </a:r>
            <a:r>
              <a:rPr lang="en-US" altLang="zh-CN" b="1" dirty="0" err="1" smtClean="0">
                <a:solidFill>
                  <a:srgbClr val="FF0000"/>
                </a:solidFill>
                <a:effectLst/>
                <a:ea typeface="宋体" charset="-122"/>
              </a:rPr>
              <a:t>Loricifera</a:t>
            </a: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effectLst/>
                <a:ea typeface="宋体" charset="-122"/>
              </a:rPr>
              <a:t>铠甲</a:t>
            </a:r>
            <a:endParaRPr lang="en-US" altLang="zh-CN" b="1" dirty="0" smtClean="0">
              <a:solidFill>
                <a:srgbClr val="FF0000"/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9.8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Priapulida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鳃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曳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9.9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Enoprocta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内肛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b="1" dirty="0" smtClean="0">
              <a:effectLst/>
              <a:ea typeface="宋体" charset="-12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6781800" y="2057400"/>
            <a:ext cx="228600" cy="762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右大括号 2"/>
          <p:cNvSpPr/>
          <p:nvPr/>
        </p:nvSpPr>
        <p:spPr bwMode="auto">
          <a:xfrm>
            <a:off x="6815770" y="3070034"/>
            <a:ext cx="266700" cy="2844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0" y="2133600"/>
            <a:ext cx="115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Lopho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trochozoa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1952" y="4267200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Ecdysozoa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4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200px-Pliciloricus_enigmat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4" y="2447122"/>
            <a:ext cx="3581400" cy="403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mil28207_13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699" y="2062679"/>
            <a:ext cx="458152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131366" y="26670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刺针开口</a:t>
            </a:r>
            <a:endParaRPr lang="zh-CN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4045242"/>
            <a:ext cx="595035" cy="279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铠甲</a:t>
            </a:r>
            <a:endParaRPr lang="zh-CN" alt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152400"/>
            <a:ext cx="618502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1" hangingPunct="1">
              <a:lnSpc>
                <a:spcPct val="100000"/>
              </a:lnSpc>
              <a:buFont typeface="Symbol" pitchFamily="18" charset="2"/>
              <a:buNone/>
            </a:pPr>
            <a:r>
              <a:rPr lang="en-US" altLang="zh-CN" sz="2800" b="1" dirty="0">
                <a:latin typeface="+mn-lt"/>
              </a:rPr>
              <a:t>Phylum </a:t>
            </a:r>
            <a:r>
              <a:rPr lang="en-US" altLang="zh-CN" sz="2800" b="1" dirty="0" err="1">
                <a:latin typeface="+mn-lt"/>
              </a:rPr>
              <a:t>Loricifera</a:t>
            </a:r>
            <a:r>
              <a:rPr lang="en-US" altLang="zh-CN" sz="2800" b="1" dirty="0">
                <a:latin typeface="+mn-lt"/>
              </a:rPr>
              <a:t> </a:t>
            </a:r>
            <a:r>
              <a:rPr lang="zh-CN" altLang="en-US" sz="2800" b="1" dirty="0">
                <a:latin typeface="+mn-lt"/>
              </a:rPr>
              <a:t>铠甲动物</a:t>
            </a:r>
            <a:r>
              <a:rPr lang="zh-CN" altLang="en-US" sz="2800" b="1" dirty="0" smtClean="0">
                <a:latin typeface="+mn-lt"/>
              </a:rPr>
              <a:t>门</a:t>
            </a:r>
            <a:endParaRPr lang="en-US" altLang="zh-CN" sz="2800" b="1" dirty="0" smtClean="0">
              <a:latin typeface="+mn-lt"/>
            </a:endParaRPr>
          </a:p>
          <a:p>
            <a:pPr algn="ctr" eaLnBrk="1" hangingPunct="1">
              <a:lnSpc>
                <a:spcPct val="100000"/>
              </a:lnSpc>
              <a:buFont typeface="Symbol" pitchFamily="18" charset="2"/>
              <a:buNone/>
            </a:pPr>
            <a:endParaRPr lang="zh-CN" altLang="en-US" sz="2800" b="1" dirty="0">
              <a:latin typeface="+mn-lt"/>
              <a:sym typeface="Symbol" pitchFamily="18" charset="2"/>
            </a:endParaRPr>
          </a:p>
          <a:p>
            <a:pPr algn="ctr" eaLnBrk="1" hangingPunct="1">
              <a:lnSpc>
                <a:spcPct val="100000"/>
              </a:lnSpc>
              <a:buFont typeface="Symbol" pitchFamily="18" charset="2"/>
              <a:buNone/>
            </a:pPr>
            <a:r>
              <a:rPr lang="zh-CN" altLang="en-US" sz="2800" b="1" dirty="0">
                <a:latin typeface="+mn-lt"/>
                <a:sym typeface="Symbol" pitchFamily="18" charset="2"/>
              </a:rPr>
              <a:t></a:t>
            </a:r>
            <a:r>
              <a:rPr lang="zh-CN" altLang="en-US" sz="2800" b="1" dirty="0">
                <a:latin typeface="+mn-lt"/>
              </a:rPr>
              <a:t> </a:t>
            </a:r>
            <a:r>
              <a:rPr lang="en-US" altLang="zh-CN" sz="2800" b="1" dirty="0">
                <a:latin typeface="+mn-lt"/>
              </a:rPr>
              <a:t>only 14 </a:t>
            </a:r>
            <a:r>
              <a:rPr lang="en-US" altLang="zh-CN" sz="2800" b="1" dirty="0" smtClean="0">
                <a:latin typeface="+mn-lt"/>
                <a:ea typeface="华文新魏" pitchFamily="2" charset="-122"/>
              </a:rPr>
              <a:t>species,</a:t>
            </a:r>
            <a:r>
              <a:rPr lang="en-US" altLang="zh-CN" sz="2800" b="1" dirty="0" smtClean="0">
                <a:latin typeface="+mn-lt"/>
              </a:rPr>
              <a:t> </a:t>
            </a:r>
            <a:r>
              <a:rPr lang="en-US" altLang="zh-CN" sz="2800" b="1" dirty="0">
                <a:latin typeface="+mn-lt"/>
              </a:rPr>
              <a:t>&lt; 0.25 </a:t>
            </a:r>
            <a:r>
              <a:rPr lang="en-US" altLang="zh-CN" sz="2800" b="1" dirty="0" smtClean="0">
                <a:latin typeface="+mn-lt"/>
              </a:rPr>
              <a:t>mm</a:t>
            </a:r>
            <a:r>
              <a:rPr lang="en-US" altLang="zh-CN" sz="2800" b="1" dirty="0" smtClean="0">
                <a:latin typeface="+mn-lt"/>
                <a:ea typeface="华文新魏" pitchFamily="2" charset="-122"/>
              </a:rPr>
              <a:t>, all</a:t>
            </a:r>
            <a:r>
              <a:rPr lang="en-US" altLang="zh-CN" sz="2800" b="1" dirty="0" smtClean="0">
                <a:latin typeface="+mn-lt"/>
              </a:rPr>
              <a:t> </a:t>
            </a:r>
            <a:r>
              <a:rPr lang="en-US" altLang="zh-CN" sz="2800" b="1" dirty="0">
                <a:latin typeface="+mn-lt"/>
              </a:rPr>
              <a:t>marine</a:t>
            </a:r>
          </a:p>
          <a:p>
            <a:pPr algn="ctr"/>
            <a:endParaRPr lang="zh-CN" altLang="en-US" sz="2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401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8382000" cy="121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ffectLst/>
                <a:ea typeface="宋体" charset="-122"/>
              </a:rPr>
              <a:t>OUTLINE</a:t>
            </a:r>
            <a:endParaRPr lang="en-US" altLang="zh-CN" dirty="0" smtClean="0">
              <a:solidFill>
                <a:schemeClr val="tx1"/>
              </a:solidFill>
              <a:effectLst/>
              <a:ea typeface="宋体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24000"/>
            <a:ext cx="7086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9.1 General Characteristics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9.2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Rotifera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轮虫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9.3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Acanthocephala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棘头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9.4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9.5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Nematomorpha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线形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9.6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Kinorhyncha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动吻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9.7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Loricifera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铠甲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9.8 Phylum </a:t>
            </a:r>
            <a:r>
              <a:rPr lang="en-US" altLang="zh-CN" b="1" dirty="0" err="1" smtClean="0">
                <a:solidFill>
                  <a:srgbClr val="FF0000"/>
                </a:solidFill>
                <a:effectLst/>
                <a:ea typeface="宋体" charset="-122"/>
              </a:rPr>
              <a:t>Priapulida</a:t>
            </a: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effectLst/>
                <a:ea typeface="宋体" charset="-122"/>
              </a:rPr>
              <a:t>鳃</a:t>
            </a:r>
            <a:r>
              <a:rPr lang="zh-CN" altLang="en-US" b="1" dirty="0" smtClean="0">
                <a:solidFill>
                  <a:srgbClr val="FF0000"/>
                </a:solidFill>
                <a:effectLst/>
                <a:ea typeface="宋体" charset="-122"/>
              </a:rPr>
              <a:t>曳</a:t>
            </a:r>
            <a:endParaRPr lang="en-US" altLang="zh-CN" b="1" dirty="0" smtClean="0">
              <a:solidFill>
                <a:srgbClr val="FF0000"/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9.9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Enoprocta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内肛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b="1" dirty="0" smtClean="0">
              <a:effectLst/>
              <a:ea typeface="宋体" charset="-12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6781800" y="2057400"/>
            <a:ext cx="228600" cy="762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右大括号 2"/>
          <p:cNvSpPr/>
          <p:nvPr/>
        </p:nvSpPr>
        <p:spPr bwMode="auto">
          <a:xfrm>
            <a:off x="6815770" y="3070034"/>
            <a:ext cx="266700" cy="2844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0" y="2133600"/>
            <a:ext cx="115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Lopho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trochozoa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1952" y="4267200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Ecdysozoa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9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05942" y="914400"/>
            <a:ext cx="34900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dirty="0" smtClean="0"/>
              <a:t>Only </a:t>
            </a:r>
            <a:r>
              <a:rPr lang="en-US" altLang="zh-CN" sz="3200" dirty="0"/>
              <a:t>16 species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dirty="0" smtClean="0"/>
              <a:t>2 </a:t>
            </a:r>
            <a:r>
              <a:rPr lang="en-US" altLang="zh-CN" sz="3200" dirty="0"/>
              <a:t>mm </a:t>
            </a:r>
            <a:r>
              <a:rPr lang="en-US" altLang="zh-CN" sz="3200" dirty="0" smtClean="0"/>
              <a:t>- </a:t>
            </a:r>
            <a:r>
              <a:rPr lang="en-US" altLang="zh-CN" sz="3200" dirty="0"/>
              <a:t>8 </a:t>
            </a:r>
            <a:r>
              <a:rPr lang="en-US" altLang="zh-CN" sz="3200" dirty="0" smtClean="0"/>
              <a:t>cm long</a:t>
            </a:r>
            <a:endParaRPr lang="en-US" altLang="zh-CN" sz="32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dirty="0" smtClean="0"/>
              <a:t>Marine</a:t>
            </a:r>
            <a:endParaRPr lang="en-US" altLang="zh-CN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752600" y="228600"/>
            <a:ext cx="559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Phylum </a:t>
            </a:r>
            <a:r>
              <a:rPr lang="en-US" altLang="zh-CN" sz="3200" b="1" dirty="0" err="1"/>
              <a:t>Priapulida</a:t>
            </a:r>
            <a:r>
              <a:rPr lang="en-US" altLang="zh-CN" sz="3200" b="1" dirty="0"/>
              <a:t> </a:t>
            </a:r>
            <a:r>
              <a:rPr lang="zh-CN" altLang="en-US" sz="3200" b="1" dirty="0"/>
              <a:t>鳃曳动物</a:t>
            </a:r>
            <a:r>
              <a:rPr lang="zh-CN" altLang="en-US" sz="3200" b="1" dirty="0" smtClean="0"/>
              <a:t>门</a:t>
            </a:r>
            <a:endParaRPr lang="zh-CN" altLang="en-US" sz="3200" b="1" dirty="0"/>
          </a:p>
        </p:txBody>
      </p:sp>
      <p:pic>
        <p:nvPicPr>
          <p:cNvPr id="7" name="Picture 6" descr="mil28207_13_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65" y="2473961"/>
            <a:ext cx="4098351" cy="397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无标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276600"/>
            <a:ext cx="22320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003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8382000" cy="121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ffectLst/>
                <a:ea typeface="宋体" charset="-122"/>
              </a:rPr>
              <a:t>OUTLINE</a:t>
            </a:r>
            <a:endParaRPr lang="en-US" altLang="zh-CN" dirty="0" smtClean="0">
              <a:solidFill>
                <a:schemeClr val="tx1"/>
              </a:solidFill>
              <a:effectLst/>
              <a:ea typeface="宋体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24000"/>
            <a:ext cx="7086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9.1 General Characteristics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9.2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Rotifera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轮虫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9.3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Acanthocephala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棘头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9.4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9.5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Nematomorpha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线形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9.6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Kinorhyncha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动吻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9.7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Loricifera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铠甲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9.8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Priapulida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鳃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曳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9.9 Phylum </a:t>
            </a:r>
            <a:r>
              <a:rPr lang="en-US" altLang="zh-CN" b="1" dirty="0" err="1" smtClean="0">
                <a:solidFill>
                  <a:srgbClr val="FF0000"/>
                </a:solidFill>
                <a:effectLst/>
                <a:ea typeface="宋体" charset="-122"/>
              </a:rPr>
              <a:t>Enoprocta</a:t>
            </a: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effectLst/>
                <a:ea typeface="宋体" charset="-122"/>
              </a:rPr>
              <a:t>内肛</a:t>
            </a:r>
            <a:endParaRPr lang="en-US" altLang="zh-CN" b="1" dirty="0" smtClean="0">
              <a:solidFill>
                <a:srgbClr val="FF0000"/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b="1" dirty="0" smtClean="0">
              <a:effectLst/>
              <a:ea typeface="宋体" charset="-12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6781800" y="2057400"/>
            <a:ext cx="228600" cy="762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右大括号 2"/>
          <p:cNvSpPr/>
          <p:nvPr/>
        </p:nvSpPr>
        <p:spPr bwMode="auto">
          <a:xfrm>
            <a:off x="6815770" y="3070034"/>
            <a:ext cx="266700" cy="2844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0" y="2133600"/>
            <a:ext cx="115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Lopho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trochozoa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1952" y="4267200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Ecdysozoa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矩形 1"/>
          <p:cNvSpPr>
            <a:spLocks noChangeArrowheads="1"/>
          </p:cNvSpPr>
          <p:nvPr/>
        </p:nvSpPr>
        <p:spPr bwMode="auto">
          <a:xfrm>
            <a:off x="611189" y="476250"/>
            <a:ext cx="784701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Symbol" pitchFamily="18" charset="2"/>
              <a:buNone/>
            </a:pPr>
            <a:r>
              <a:rPr lang="en-US" altLang="zh-CN" sz="4400" b="1" dirty="0"/>
              <a:t>Phylum </a:t>
            </a:r>
            <a:r>
              <a:rPr lang="en-US" altLang="zh-CN" sz="4400" b="1" dirty="0" err="1"/>
              <a:t>Entoprocta</a:t>
            </a:r>
            <a:r>
              <a:rPr lang="en-US" altLang="zh-CN" sz="4400" b="1" dirty="0"/>
              <a:t> </a:t>
            </a:r>
            <a:r>
              <a:rPr lang="zh-CN" altLang="en-US" sz="4400" b="1" dirty="0"/>
              <a:t>内肛动物门</a:t>
            </a:r>
            <a:endParaRPr lang="zh-CN" altLang="en-US" sz="4400" b="1" dirty="0">
              <a:sym typeface="Symbol" pitchFamily="18" charset="2"/>
            </a:endParaRPr>
          </a:p>
        </p:txBody>
      </p:sp>
      <p:pic>
        <p:nvPicPr>
          <p:cNvPr id="131075" name="Picture 2" descr="http://ts2.mm.bing.net/th?id=I.4981445529306985&amp;pid=15.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70221"/>
            <a:ext cx="2624137" cy="352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4" descr="http://ts1.mm.bing.net/th?id=I.4869759239521812&amp;pid=15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844675"/>
            <a:ext cx="28575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TextBox 2"/>
          <p:cNvSpPr txBox="1">
            <a:spLocks noChangeArrowheads="1"/>
          </p:cNvSpPr>
          <p:nvPr/>
        </p:nvSpPr>
        <p:spPr bwMode="auto">
          <a:xfrm>
            <a:off x="4716463" y="4076700"/>
            <a:ext cx="24064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 dirty="0" err="1"/>
              <a:t>Ectoprocta</a:t>
            </a:r>
            <a:endParaRPr lang="zh-CN" altLang="en-US" dirty="0"/>
          </a:p>
        </p:txBody>
      </p:sp>
      <p:sp>
        <p:nvSpPr>
          <p:cNvPr id="131078" name="TextBox 3"/>
          <p:cNvSpPr txBox="1">
            <a:spLocks noChangeArrowheads="1"/>
          </p:cNvSpPr>
          <p:nvPr/>
        </p:nvSpPr>
        <p:spPr bwMode="auto">
          <a:xfrm>
            <a:off x="800100" y="5661025"/>
            <a:ext cx="243528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/>
              <a:t>Entoprocta</a:t>
            </a:r>
            <a:endParaRPr lang="zh-CN" altLang="en-US"/>
          </a:p>
        </p:txBody>
      </p:sp>
      <p:sp>
        <p:nvSpPr>
          <p:cNvPr id="131079" name="TextBox 6"/>
          <p:cNvSpPr txBox="1">
            <a:spLocks noChangeArrowheads="1"/>
          </p:cNvSpPr>
          <p:nvPr/>
        </p:nvSpPr>
        <p:spPr bwMode="auto">
          <a:xfrm>
            <a:off x="6237288" y="5732463"/>
            <a:ext cx="247054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en-US" altLang="zh-CN" sz="2800" b="1" dirty="0" err="1" smtClean="0"/>
              <a:t>Bryozoa</a:t>
            </a:r>
            <a:endParaRPr lang="en-US" altLang="zh-CN" sz="2800" b="1" dirty="0" smtClean="0"/>
          </a:p>
          <a:p>
            <a:pPr eaLnBrk="1" hangingPunct="1"/>
            <a:r>
              <a:rPr lang="en-US" altLang="zh-CN" sz="2800" b="1" dirty="0" smtClean="0"/>
              <a:t>(moss animals)</a:t>
            </a:r>
            <a:endParaRPr lang="zh-CN" altLang="en-US" sz="2800" b="1" dirty="0"/>
          </a:p>
        </p:txBody>
      </p:sp>
      <p:sp>
        <p:nvSpPr>
          <p:cNvPr id="8" name="直角双向箭头 7"/>
          <p:cNvSpPr/>
          <p:nvPr/>
        </p:nvSpPr>
        <p:spPr bwMode="auto">
          <a:xfrm>
            <a:off x="3402013" y="4776788"/>
            <a:ext cx="2970212" cy="1711325"/>
          </a:xfrm>
          <a:prstGeom prst="leftUpArrow">
            <a:avLst>
              <a:gd name="adj1" fmla="val 21136"/>
              <a:gd name="adj2" fmla="val 25000"/>
              <a:gd name="adj3" fmla="val 25000"/>
            </a:avLst>
          </a:prstGeom>
          <a:solidFill>
            <a:schemeClr val="bg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marL="342900" indent="-342900">
              <a:defRPr/>
            </a:pPr>
            <a:endParaRPr lang="zh-CN" altLang="en-US">
              <a:ea typeface="黑体" pitchFamily="2" charset="-122"/>
            </a:endParaRPr>
          </a:p>
        </p:txBody>
      </p:sp>
      <p:sp>
        <p:nvSpPr>
          <p:cNvPr id="131081" name="TextBox 8"/>
          <p:cNvSpPr txBox="1">
            <a:spLocks noChangeArrowheads="1"/>
          </p:cNvSpPr>
          <p:nvPr/>
        </p:nvSpPr>
        <p:spPr bwMode="auto">
          <a:xfrm>
            <a:off x="6948488" y="4189413"/>
            <a:ext cx="22445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3200" b="1"/>
              <a:t>外肛动物门</a:t>
            </a:r>
          </a:p>
        </p:txBody>
      </p:sp>
      <p:sp>
        <p:nvSpPr>
          <p:cNvPr id="131082" name="TextBox 11"/>
          <p:cNvSpPr txBox="1">
            <a:spLocks noChangeArrowheads="1"/>
          </p:cNvSpPr>
          <p:nvPr/>
        </p:nvSpPr>
        <p:spPr bwMode="auto">
          <a:xfrm>
            <a:off x="6227763" y="5300663"/>
            <a:ext cx="18325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 eaLnBrk="0" hangingPunct="0"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kumimoji="1" sz="40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eaLnBrk="1" hangingPunct="1"/>
            <a:r>
              <a:rPr lang="zh-CN" altLang="en-US" sz="3200" b="1"/>
              <a:t>苔藓动物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74032" y="2057400"/>
            <a:ext cx="15225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Anus outside </a:t>
            </a:r>
          </a:p>
          <a:p>
            <a:r>
              <a:rPr lang="en-US" altLang="zh-CN" b="1" dirty="0" smtClean="0"/>
              <a:t>of the </a:t>
            </a:r>
          </a:p>
          <a:p>
            <a:r>
              <a:rPr lang="en-US" altLang="zh-CN" b="1" dirty="0" err="1"/>
              <a:t>l</a:t>
            </a:r>
            <a:r>
              <a:rPr lang="en-US" altLang="zh-CN" b="1" dirty="0" err="1" smtClean="0"/>
              <a:t>ophophore</a:t>
            </a:r>
            <a:r>
              <a:rPr lang="en-US" altLang="zh-CN" b="1" dirty="0" smtClean="0"/>
              <a:t>,</a:t>
            </a:r>
          </a:p>
          <a:p>
            <a:r>
              <a:rPr lang="en-US" altLang="zh-CN" b="1" dirty="0" smtClean="0"/>
              <a:t>with true</a:t>
            </a:r>
          </a:p>
          <a:p>
            <a:r>
              <a:rPr lang="en-US" altLang="zh-CN" b="1" dirty="0" smtClean="0"/>
              <a:t>coelom.</a:t>
            </a:r>
            <a:endParaRPr lang="zh-CN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6432" y="2443797"/>
            <a:ext cx="14590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Anus inside </a:t>
            </a:r>
          </a:p>
          <a:p>
            <a:r>
              <a:rPr lang="en-US" altLang="zh-CN" b="1" dirty="0" smtClean="0"/>
              <a:t>of the </a:t>
            </a:r>
          </a:p>
          <a:p>
            <a:r>
              <a:rPr lang="en-US" altLang="zh-CN" b="1" dirty="0" err="1"/>
              <a:t>l</a:t>
            </a:r>
            <a:r>
              <a:rPr lang="en-US" altLang="zh-CN" b="1" dirty="0" err="1" smtClean="0"/>
              <a:t>ophophore</a:t>
            </a:r>
            <a:r>
              <a:rPr lang="en-US" altLang="zh-CN" b="1" dirty="0" smtClean="0"/>
              <a:t>,</a:t>
            </a:r>
          </a:p>
          <a:p>
            <a:r>
              <a:rPr lang="en-US" altLang="zh-CN" b="1" dirty="0" smtClean="0"/>
              <a:t>with pseudo-</a:t>
            </a:r>
          </a:p>
          <a:p>
            <a:r>
              <a:rPr lang="en-US" altLang="zh-CN" b="1" dirty="0" smtClean="0"/>
              <a:t>coelom.</a:t>
            </a:r>
            <a:endParaRPr lang="zh-CN" altLang="en-US" b="1" dirty="0"/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6948488" y="4784586"/>
            <a:ext cx="0" cy="51464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 bwMode="auto">
          <a:xfrm>
            <a:off x="7100888" y="4778566"/>
            <a:ext cx="0" cy="514648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08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il28207_13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"/>
            <a:ext cx="6858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62200" y="6096000"/>
            <a:ext cx="455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Phylogenetic positions of </a:t>
            </a:r>
            <a:r>
              <a:rPr lang="en-US" altLang="zh-CN" b="1" dirty="0" err="1" smtClean="0"/>
              <a:t>pseudocoelomates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843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AutoShape 2" descr="data:image/jpeg;base64,/9j/4AAQSkZJRgABAQAAAQABAAD/2wCEAAkGBhQSEBQUEBQVFBQWFxcVGBgYGBUYGBcYGhgXFxUYFxcXHCYeGBojGhUYHy8gIycpLCwsFh4xNTAqNSYsLCkBCQoKDgwOGg8PGiwkHyUvLSwsMi0qKSwsLCksKjQvKS4sLC0tLywsLzAsLCwsLCwsLCwsLC0sLSwsLCwsLCksLP/AABEIAKcBLgMBIgACEQEDEQH/xAAcAAABBQEBAQAAAAAAAAAAAAAAAQQFBgcDAgj/xABKEAABAwIDBQUEBQkFBgcAAAABAgMRACEEEjEFBkFRYQcicYGREzKhsSNCUnLwFDNigpKywdHhFTRTc6IkNUPC0vEWF2N0g7PD/8QAGwEAAQUBAQAAAAAAAAAAAAAABAABAgMFBgf/xAA9EQABAwICBgkCAgoCAwAAAAABAAIDBBEhMQUSQVFxkQYTIjJhgaGxwRTR4fAVIzNCUmKSorLxctIlNIL/2gAMAwEAAhEDEQA/ANxooopJIooopJIooopJIoopCaSSWiubjwSCVEADUkgAeJNV7aO/bDZytZsQqCYZAVEcz48p1qxkb5DZoupNY52QVlrzmqhYvfTErEhWFwqc0S64krF+KJkeBTNcG8e04mMVtYHWzS0IHD62XveYpPEcf7SRo8BifT7oltHK4XsfIEq84za7LX51xCPvKA+GvCot7frBpn6XMRwSlZnwIEH1qBweF2OFABxlaiR77pMnzIHkateCwTKQksobAiUlCU6HiCOc/GqTVUrcg53IfdM+Hq++COIsor/xtnB9hhcS4bEdzKkidQq+vC1c07zY1ROTAEAR768p/wBQE1OY/aLbKM7y0tpkDMogCToL8a5bO2yw/PsHUOZdcqgSOUgVX+kWDKIeZPwQmDOzrhmG/GyiztPaSwCjDsN62W4VE8vdIA+PlXn221FWjCt/pd8/CT8qskU12ntJDDSnXlZUJiTBMSQBZIJ1IqH6SOxjeR+SmGJs1uKhfYbU/wAbC/sr/wCiknaiL5sK50hYjron5042DvlhsYopZWc4E5VJyqItJHAi/Cp2l+k5NrWf0hTlY+J2pI2x8RZVxGN2nN2cKRxAUsE+BzGPSvK94ceAT+QjydBPomSfKrKa5PPJQkqWoJSNSSAB4k2pxpHfG08x8qu4v3R6qBTvg6m7uBxCU80jNeYFiB866MdoOFMhwuNEahbap8O7N/50/wBn7cYfJDDrbhTchKgSOE+FPHcMlY76Uq+8AfnUxXwnvR24O+4KdzQ02c0g/neubG3mFEBLyCToMwn40+zVEYjdrDLF2kjX3ZT+7HxpsndgI/u7zzWkAKzJH6p1v141frwOyJHEfI+yHsVYqKoW0N63cGfpcTh3bkZblYjgQgApPjYTTnZXaWy7AWMp4lJCgNbkGFD0NTEetgxwdwPxmrTBKGdYWHV32NuaulFN8Lj23BLa0r+6Qfl4UuJxaW0qW4oJSkSSSAABxJ4VWRbAqoY5LvRTTA7UafTmZcQ4nmlQMeMaU5JphincC02K9UVF7W3jw+GH07yEToCZUfBKZUfIU6wG0EPNpcaUFoUJSRx/keBHCKa4vZSMbw3XINt9sE6orzNM9o7ZZw4BfdQ2CYGZQEmJtNIm2JUWtLjZouU+ormy8FAFJCkkSCCCCOYI1FdKdMiiiikkiiiikkikmuGMxyGkFbqghI1Jt0+ZFVDEb0P4kEYRIaaII9q5OYm4ltI8NTz4EVMRktLibAbTl+eCsZG5+Ssu1t4GcMnM8sJ5J1UfBIv56darT+92IfkYVoNoMgOum/G6UjjcEa9dbNWdhNJVnVmdc1K3CVKPWDbh18asGA2bmhStOHX+lDPr4Y+zC3WO85eQ2+Z8kaIGRjWesq34wz7a21POuOhYJCiTGZJMwJgQFD1NVea27f3dU4zDpDRAcbJUgHRUiCnkCbQeY6msb/sp2SPZqkdIrLk6+oeXYngMOWxdvobSNL9MBI5rSM7kDDZxTSlmnOL2ctoJK4706GdImfWl2Zgw64EkwIJMdIqAppTKISLOOwrYdpCmFMaprwYwCbjHLNNKtvZ7vV+Svhtwn2LpCdbIUTZQHDW/9Kd4Hs9W4JDS4MXWrII84JHl/KphjsyVeUsp8SpU/C1aLdG9W79bKweF7+y47SHSejqoHRNie64wNgMdmZ+E07YcZLmHbvZK19DmISPMZVetQvZ7jltYgqRecjZHMKVpz4T5Udo7C0YpttaysoZQJv8AaWdCT0HlXfs5YCn0cD7UGfupzgeo+NV0cbDVEHFoDjxsCpVjjD0fbbAu1fV11stVLtPdI2c5H1lNpPhmB+YFW2Kofa9iowjaAYzuiRzCUqJ8gop9aCdksPRbNesiH8w9MVnG7WIUjFNrQYUnMQbW7pBsdRePOt82fiCtpCyIKkpURyJAJrBN3G5dPRJ+JA/jW/st5UgDQAAeVr0WWNbSMNsS53KwRfSKQu0kW7GsaOZJ+U124+UYV9aDCktOKB5EIUQb8iKwDH7VdfUVPOLWTBOYmLCB3dBbkK+inkApIVcEQRzBsRWD757PZYxa2sMCEICQZUpRzZQVCSeFBOGF1o9GpI+sdGW3ccb2yA9tiicHjVtOJcaUULSZSoag/wARzHHSt63Y28MXh0uAQqAFDUBUA26X/EV8/RWndkm1ZDjKjpCk35TNvA+iatpwHBwOdrjyz9Eb0op7wsnbsNjwOXrbmtKNZx2q7xPtFDDZLaFozqWmQVXKSieAsDYyZHno9RG9eFQvCO+0UUpSkuSCB7gKgDI90xBFFloOBNlx1FOIJmyFmv4eK+fqf7E2srDPpdRBIkEG4KVCFAjjY+oFMKKzGu1XBw2L1qWFs0bo3ZEW5reMLsjDYppDraPZlQkKb7hB0UIiNZGnCoDfvDYlrAPJW4l5mW+8r84n6RMeN45+VJ2T7dC2VYdR7yO8kc0n3r8YPDrx4Snag+E7NcBmVqbSPHOld/JBrcmqHahGbSML42B+y8rpKd0OkGROza8A+Rz8xisx3M2+vC4pK03SoELTeFJgn1BEg8L8Ca3ph4LQlSTKVAKBHEESD6V847NP0qf1v3TWz7NYxeHZbUk+2RkbKmlTnTIGYIPT+GlToo2mlDr2OsRjtwCM6TG2ktUDDUB87lZJvZiM+OxKoiXnB+yop/hNaH2VYl0pLZVLSGwQmxAKlqVII/W8eEQayzGvlbi1q1UpSjwuokm3ia1vs0UG8O+4tQCBkkk2AQkkkk8IUL9OgJq0e0as0hG4cyjulBcyKlp2+N/Jth7q57Qx6GWluOkJQgFRJjh/GbAcyKwbezeZeNxBWSoNizaDHdTbUC2Y6k35aAVKb+78HGr9m1bDoMpkQVq0znkLmB1k3sKvhcKVmBpxPL+tCyOfUyCGIX+Ufoqhj0ZAa2rOqbbf3R9z+Cv3ZTvKW1HDuH6Nau5J91Z+qBwCvn41rM1mnZ/uooqbfV3W0ElA1znvJJkG0Hjx0EgSdKArXkgbAGxg3IGPFcPPWfWzyVAbqtceyPDeeOa9UUUhqpVoJqC3g3pThiEBJddVdKE6xzVAMDy+RrxvFvGG/oWYViF91IEH2dp9ovkADOl/CTULgcB7PMpSi44sytwjvK6Dkmwt0HIAO+SOnbry43ybv8fAe+xFQwF5uVxVs9T6/bYwhbkWQPzbY5AScx0k6G+oipGivbDWZQTzPpzNYVRVS1DrvOGwbBwC0wGsCc7NwWcyfdHxPKpwCvDLQSABoK6VBosFmSyGR115UKjsVu7h1qzKaBJMkiUz45TUnSGro5Xxm7CRwQ7mNf3hdZZ2r7NbaThvZISiVOzHGzcX5dKq+6TRU9AEk5U+ZUABVn7Y1n22HHDIsxwnMm/wqA3G/vA/zGf3zRVA5z6xrnG5xP8AaV1046vo4QNvy9bkBVc3p33awKkoWha1qTmATliJIuSeY5VZBVO7UdkJdwSncsrZIUDYQkqAWDzEGY5gUCSVgUDIn1DGTd0m3PJZlvZvF+W4j22T2fcSjLmzaTeYHPlXvdvepWDUFIQlcZtSR7wjhUHRVbJnxklptcW8ivT36NppYGwPbdgtYXOzJaD/AOcT3+A1+0uq9vXvi5jvZ50JQEZrJJIObLe957vxqAA5UqkEagib3EW503aIVEOjaKCUOjaA4ZYn7qe3MbBegiZU2PIruPOt3FYp2fNgvpBEy4385+dX7fbfFeA9mEMhftAohRUQkEESCALkgzqK057CmhHg4/3fguB0hFJVaXmjjFzdo5NBUrvZtwYTCOO/WAyoHNarJ8hqegNYbs/Cl53vEmZUo6k8T5kn41J7z76PY4JS4EIQklQSmbkiJJJvxjT3jURhMetuchAnWwPhrQkD4hK0y90Zrp6PRdVS0UgisJnZXOA3Y8ypXenYa2fZPFMIeBI8Ra/KRCh4nwHHdTaxw+KbWJ1AME3BItbWdP1qXam9uJxDQaeUlSAQQAhtMEWEFIBFreFQ4p31ANQZgNt7eG7kj6aglOjvo6k3Orq3BvwP53L6UZdCkhSbhQBB5giQfSoTfx/Js3EkAGUZf21JQT5BU+VMuzjbZfwgSqczUI/Vju3m/ukXg2HQnx2pLI2cuCRK2weozafCi5gG3tls4HJee0UR+rZG8Y6wB4g4rGsO3mWAdCeFI8yUqKTII5gjqDB5gg+ddtmp+kBmIBPw/rV0383VKcNhsQhIOVptt0j7qQ2qJiPq/s61R9O36MS7dYjysF3cmleq0sKRx7JYDwdc255clVd29tqwmJbdSJCTdPMEFJ8DCjfrWmdqbwXs1CkmUqdbUDzBSog+hrH6nsTvGXNnN4ZROZp3MnkWyhUD9VXP7XSqmS3iLDsy+3ylX6N1q6KqjG0a3lkfjko7ZDcuR+iY1sbCemvxteCPoVxZQ0TqUIJ43KU+vCsC3Zw5XiEpGpKUjxUpI11GvX0kjfNofmnPuL/dNaLcKOMby4+wXI6fOvpZ/g1g9z8r5vWqZPO/rUpjdurUz7BJhvP7RXNS4ygzrAHC978gIlOg8BS1ktnexjo25OtfyXoslBDNLHM8XLAdXwvbH0XfC4UrMCY4mCY4DTjNaJuduOXYW4kpYFwJILvKL+7zVx0EXNUjd7aaGXkF9HtGc0rTx0iRz8NCLaGt92VtNp9oOMKC0HQjpYiOBHKt2gqIoYbQ98947huH3Xn3SiGsmqbT/sR3QMid7vHw5bU6abCQAkAACABYAcAByrpRRUlz6Khd5ttnDtj2YzvOHI0jWVHiRyAv6DjUs45lBJIAAkngANTVEwWJOIfXjFWSZaYBmQgWWqCLSSfVXIEzaWsa6Z+TfU7B+dl1dDHruXjY+yy1mW4czzneWSQb6lIPG5ueJAiwFSP48KKK52oqH1EhkecT+bLZAslqV2KxYqPGw/j+OlRVWHAIhtPhPreq2DFDVLrMtvTiiiirlnIpDS0hpJLKu2P8/h/8tf7wqB3H/vA/zGf3zVq7Y8P3cMuNFOJJtxCSkf6Vehqm7nYgJxbc2BUmTe0KSZt0BoqgdqVTSfEcwuvlaZujzmtzAJ5OufRb2KRxAIIIBBEEHQjjIpRQaFXILBd99noYx7zbQhAIUAIgZkhZAA0AKrCpXdDdgYpAypbzAEkqnTMU6QZ+GlJ2q4fLj8wTGdtBmD3iJSTPGAEj0qX7JPeV91f7zVG0D9R8jrC4aSLi9sQus0zI+TRMDmuIxbexIJ7JBxCmsP2d5R+cSk391v8AqPlVN7SthJwzzOQkhbZ11lKr6CI7w+NbRWW9siD7TDGDGVwTwmUWqNTXTTs1HnDdYBZHR2JsekWOGZuLkknLxUP2d/3hH+ajl1q/9pWGQrZzhcgFBSpBie9mCQB4hRHnNUHs7/vCP81HPrVl7YcUoM4dA91S1lXUpCct/wBdR8qnU/8Arw/8T/kUTqGTT0gabdtvowE+yys17Q0o2AJ8Aam91sCVrJAkkpQnxOvDqm/U1qTe4rVpccPMd0elrU8dDCImyzvI1r2AF8AtbSXSd9NUvp4Ig7Vtcl1hcjdZYyjZbp0QrzEcY49a5YjDqQopUII8DqJGlbqzuXhk6hSvvKP/ACxPnyqn9qO66ENIfYbCcpyOROivcJ8FW/WHlTUR0oZ+pLifG1lXovpFVVFU2Ooa1rTgLXvfZnyUL2ZbZ9jjAgk5HRkI1E/VPTvRfkTV57VP93K/zG/3qxvDLUFpKJzAgiJmekca1DfDan5RsQOH3s7aVcO8lUH1seV7VNoL6bW/hw8jl8qvSUDYdMROB75abeIIB54eqzbZQ7/kfPQfiK+gcVs5DjCmVe4pHszGuUiLHnFfP+yR3zrEGdekafxr6KolotRRjeXfCydPu/8AKvIOIazyz/3yXzxt7ZCsLiHGV3KDY3GZJulV+YPrI4VH1snaTun+Us+2aSS80NB9duZUI4kSSPMcaxusaVmq5d7ojSDayAOPeGDuO/zVg3IROLatf2rQ/wBckfCfLlIO44/8y59xX7prEtwllONaJnL7RA8yYHjr8uMA7Zj/AMy59xX7prZdhSwi2x3+RXn2mMdKzG+1vl2QvnBk+7Olqmdo7trTh04lAllSlJMXyEQBJ4pJkA9IN9YRIsPCtr3DZQ9s8trAUCpQWkzxCSAeMxHXSOFC00bZKeTWGILcd2a6nTmkJaGqgkjOBDgRsPd9dxWK1L7vb0P4NeZhdj7yFXQrXUcDfUQak989x14NeZsFbCvdVqU/ortryPH1qq0E5j4XX5LdhqKXSUGFnDaDs47lte7fabh8RlQ7LLyiE5TJQokwMq4i9rKjXjrVyBr502XhFBSXJKcqkqTbiCDPIC3H5XreN3XXVYVtWI/OESbQY+rIPGIJsLnQVvRRTCESyi18t58V5lpX6OKrMNK69u9tAO66jd+8eU4YNI/OPqDSR0MZj01Anhmpm1hg2lLaPdQAkdQJv4kknxNdd6EFWOwg1CEPuQdAQAArxCimvA/GlDaTk1Yo4htu48b2HoPVTpWjVugUUfjxorDRqU1ZmhYRpFVmrFgVS2nwHwtVkaCqxgCu9FFFWoFFFFFJJM9p7JbxDZbeSFoPAjQ8CORHOqhh+zfIv6NaEpkXCTmIn0mADymr3SRRNPVSU5JZbkCoSN6xmoSdXdcgHiNq8tJISATJAAk6nqY416Ipa44nGIbSVOLShI1KiAOep6ChySTdTA2BR28W7jWLaKHUgkA5FcUK5gi8aSONQG6m6juEf0+j74KswOadLa6gcBpU5hN8MI64G230KWSQBcSRaEkiFHwN6mJoiGoMTXNAGItlj5FTnjmAEchcACDY3A42K9VFbd2A1imyl1CVkBWQq+qoiJHoPSpWme1dqN4dpTrysqE6mCdbAAC5JJodpsbpma2sNS99ls/JVnYG5CmXUqWUBKDmCUTc9ZA434zVo2js5D7am3UhSVCCD8xyI50bP2i2+2HGVhaDoR8jyPQ3pzNE1FVJO4OfswFslUyLqic73xuTe/HNVLYu4/5O+lSVJLaSpQABCpiBI046zwFqtoFQ2I3ywbbpbXiGwsGCJMA9VRlHrUu26FAFJBBAIIuCDcEEcIqM9Q+cgv2C2GHsp/Tui7Tge1jc3x8zmvdcsThkuIUhwBSFApUk6EGxBrpNE1QEssVQT2Xw6cjiUskyLKKxPA8DwvPkDM2tjdrDoYUz7MKbVdYVfOQZBV1mOWgGgFShrw68lIlSgkcyQB0ua1pKqWVgjceyNgsAqGRASGUXLjtJJPNUjB9m0OkrUhLeckIQlXu5iUpObhBjjqdbEXqvDTyVCUKSocwQR6ivdNPUyT218hkkyFsZJGZzviUhFZ1vV2aZ3i7hUyFyVNgpSArUlMwIPIaHnw0VSoBJMD5eNMsJt3DuqyNPtOK4pStKjbWwM1VG8McCWg+BFwiY3zMB6lzm7y0kKp7rbhqbWlx/KnIQUti9x7pUZIA4xc6SZAq9EUVC47fTBsrKHMQgLTYgZlQeRygwemtWVFS6Yhz8N2wDgqaelcbiMFxOJzJPiVXtudm4U8F4RLLaSkAg5hCgZzCJmbcvd4iQbPu9sJOFZyBWYlRUpUESeFpMWA4/yp9hMYh1AW0tK0nRSSCD5iu1Oal5iEOGqNw91F0d5TI8kuyxJNueS8PMJWkpWApKgQQRIIOoI41Rtq9ljZUVYcpST9VYJHkpP8QeF7Gb7SVGKd8Ru31APupEEggEi+4keyouyN204XFtJxAQ77RJyqiyVpVmEAnWw/agcqv6RVe3thLbbvFt1ChGsE94ecD0qxCtCWZ07WyOzxB8v9hUxRNiGq0KtbfSDi0E6jDuxf8A9VkHxsTTWve8i/8Ab8MInM0+njayVT/p+NeBWPpNpDmE7W/JW3S9xJ+PCilpKykUlqY2M9KSniD8D/Woeu2DfyLB4aHw4/jpUmmxVMzNdllY6K8oUCARoa9VespFFFFJJFFFFJJNsfig0044r3UJUs+CQSfgKwXeHeN3GO53iLWSgTlQP0QePM6n0A+gVida+f8AejYpwuKcaOgOZB5oVdJ5aWMcQag+9l1nRjqTM8OHathw229Ez2W+UPtKBgpcQoG1iFAg3twrf9iYhTmHaWsypSZJgDXoK+dhWw9mW8Yew/sVn6VnnqpBPdV5E5Ty7vOropG9UWWxve6I6UUUjiypbkBYjicD8K71lXaxvEFrThWyCEHO5H247qZngCSRGpFX/ePbqMIwt1cSB3UyAVq0CR5kTyF6wYZ33SScy1qJJPMmVEx58KhYuIa3ElAaBpW67qubBjNpyv8AgPhT+4O2l4fEFQktEfSpmx+yQPtA6dJFaNvxvWMLhZbMPOiGrTAtmURwhJt1ixvUBuXuyCApQHs27/fXr5i1+kDSs3xuPW8suOqUtSpJJJOpJgToJJtRtbDHStbEMX/vbsdnknoGjTle+pIAjbawti4Y4njblguJVTzFbaecSlC3FlCUpQlAJCAlMBIyi1oFzemVOMNgFue4kkc9B6ms2Nj5DqsBJ8F3NQaeICSYtAG02Fua77J269hnAthxSTaRJyqjgpOhH4tW67u7eRi2Eut8bKTxSoapP40IrAsVgltmFiJ04g+BFW7sv20WsT7I3Q5Ai9jIAPqR6miYona5icLH5GK5jT1PDPSishsbWxG1pw87LY1VhW/e3V4jGOhSpbbWpDaROUBJykwfrEi5rbsa/kaWsapSpQnSwJE+lfOBWVGTcm54kk6+NPOTg0bUD0ZgaXyTOHdAt5/6Wt9lu0lKZDGVAS2nNIBCipayb8I1vrpyve6p3ZmzDDqryXANTEBCSLG89468hyq41qVrGRzFjBYCw9Fx0czp7yvNy4k8yqr2mY1Tez3MsgrUhskGLEyrxkAiOtZLu5j1MYlDrZAUgKIkSBKSk242Vp8q0jtgdIwjQBsp4SOcIWR8azHY6CXQBxBHQTa/TxtztQlM0SVkbXZXC7GnvFoGokbgSHe1l9BbPcUpptSxCyhBUBEZiATEda+dMQe+r7yvma+j2G8qUjkAPS38K+eNtMBGJfQnRLrqR4BagPlQ9WcfNT6J9+QHcFeeyfbaws4exbJWv9IKyiT1BiK1Ksh7Lv7034Ofu/jr5TWvUfKwMZHba0Fc1pB5dXT+DyEUUtJVCEUPvegHBuyNMpHjnSJ9Cal8D+aR9xPyFQe+QnDhI1U4hKRzN7VY60WfsGjxPwo7VVt+8OQ03iEAlWHcSu32SQFT6C94vXGQYKTKSApJ5g3B9DVoxuGS42pCxKVApI5giKouxkKaLmFcPfZMpP2mlXEeZH7fSqayLrqbWGbP8TnyPuj6V9sFJUlH48KPx41zq0UtFFJSSUlsrGx3FacOnQ1Liqt+PGpfZ20Z7q9eB5+PWrWu2FAzw/vNUnRSTS1YgkUUUUkkkVU+0DdH8rZztD6dsHL+mnUok+o6+NW2kpK+nnfTyCWM2IXzSpBBIIIIsQbEEagjgaebG2uvDPoea95B0Oih9ZJ6EWrQe0fcWc2Kwwvq62BrzcTHHmPPnWaONFJhQI43taqixzcRkvTaSup9IQ2NrnAt9/LxU5vfvWvHPBUFLaQAhEzFu8TwKiZvyAFSe6W7ilrSmO+q6j9hHHj/ANzAtF4DYeAzuSRKU/FXAdedbVuxsT8nb7/5xd1dBwTPT5k9K2qMCmiNU/vHBg+VxHSKraC3RdNgxuL7ejb+p8lx3iKcLs1/IAAlpSRMmSvuiY4lStedYZhmc6kpHEgVt3aN/uzEf/H/APa3WM7IdCXkE2EkeoI/jWc0CWdokOBIv5nFamgyYNHTyxDtC9vJuHurTsTcVTkKQgrAPvKhKJ8OPx8tau2zdxEpgvqzfopsnpJ1PlFTuwkAYVmP8NB9RJ+JNP605a90RdFTgMF7YZ+ZzXDydZVkSVTy8+OQ4DJUjtD3aZGAWtptCFNZVAgCSJyqBVBJkK8yBNZdsN4pxCCNZPyJB63A9K2HtHxYRs14H6+VsXi5UD5wAT5Gsb2R+fR4/wADzoCB7nVUbibnWHuu00a2+hqhpyAfb+n7rcd4sRn2ZiFiwVhlqE6wpsm/rWDMe+n7w+Yra3f9xq/9orn/AIZ51iba4UDyIPoZp6sBk9tx+Vb0Xu+jl3n/AKrctwERgkyIlbh8e9E+FvhVjqA3FdBwDUcM4OmvtFHhbQjSpfHbQbZbLjqghCbkkwPDqegvR9a687z4n3XCUzCImMtjYBUnti/urP8Anf8A5rrONg/nP2f3h+P4HSnu+W9isc9N0tIkIT5nvqH2yI8IjxZbBP0mse7+8Pxz5XobR7g6uYR+cCu6rKSSl6PyxyZ2vw7QX0LXz/vewEY/EpH+Ks3/AEjmPxVW/n+NYRv6wU7SxIPFYUPBSUqHwNDVIwuheizrVLx/L8hT/ZQzOIBuIQ4fG6U/8x9NeB1msw7JmPpFKkd1o2t9dYI6/V+NafWnVDV6tu5jfa65mof1lVO/e93vZLSUU12ntBLLSnFfVFhzP1R5mhmtLiGjMqtRTx9vj0JT7mHBWo/pnQfAeiqsoqG3VwBbYzOfnHCXFk630B8uHU1NVpS2BDG5DD7nmoBJFV7erY61ZcRhx9O1oNfaIvmbI46kjjyiasVIRUWPLHXH+xtCm1xabhUXZ200PozIsRZSSbpVextccjxg6GRTqu28W76kKOJwghYH0jV8rqRrAGixwjXx1aYTGJdQFt6XBB95KhqlY4H561lV1GGfroe5/idx+D8rWhmDwu1FFFZaISfjwpaSlpJJ/gtqFNl3Tz4i/wARUu24CJBkVWa64fFKR7p8v51Y1+9CS04di1WSimOF2mlVld0/DyNPqszQLmlpsUUUUlOoqN3g22jC4dby/qjuiYzqPupB6n4SeFYLiHlYh9SoGdxZMAQJJmAOAHyFWftM3hL+KLKT9GyYEEwVwM5PUGU+R5mo7dbZRWoEJlSjkQPmRy8eEGiKSA1MwjvYZnwAzXWwFmh9HOrXi8jhZo45D5Kue4uwAVBUfRtRHJS7G88vePl4VoYppsvABllLYvlFzzJJJPqaeVdXVPXy9nujBvBcXCxwBc83ccSd5KY7bwHt8O61/iIUkai5FrjrFfO7jZSSFWIJB6EWI9a+lCKzXtJ3JJzYvDgk2LqAPVwfCR0nnWe5t8l1vR7SDKeR0UpsHZHx/FQOwu0vE4dtLZCHUJGVIVIUALAZhqB1HnU6vtk7vdw3e6uWnyRNZpRVeu5dbJoShldrmPkSPYqc3m3vexqh7Q5UJMpbT7oMRJ4qPU6SYim2wGZdzcEgnz0HhqT5UwYZK1BKRJPCr7uNu6VLSkiwIccN4tEI8Tp+0eFaui4S6Xr391mJPiMgsPpFVwUNCaOGwc/sgDOxzPLbtKvj+y1HZhYAhRwxbjXvFuCOvemsCr6XrDt/N2V4XErVlPsXFFSFAHKCqVZJ+0L25Xoaru86/wCcUJ0VqWxudTuOdreWaj9l71YrDIyMPKQic0QkibC2YGNKa7S2u9iFFT7i3CY1NrCBCRYW5D50zr0hBJgAknQDWhAXvwxK7Q09PETLqtB2mwHqvNP9iH6ZP4nS34+FDmziloqgk2J1hKdPmRf0402wy4WCTAmD4Gx+BrRghfR1UXWi2R4Amyxauqh0ro6oFM7WsHN4kC+H3X0lNUDfzcoOuflDYWt1am0ZE6QErlRME6JQOAEcZq67LfC2WlJ0KEnwsJBHAjQjpWIbzb1PYnFKcC1oCFENJCiMgHdkQbKMSSOPSpvkbC8Fzb2OR8FxmiKOorHOFPJqdnEjxWo7k7tLwoWp2ApYSkJBmEpkiSDHGIvEamZq0VVtwd5/yvDALMvN91cj3h9VYItca9R1Bq0LWACVEAC5J0AGpNXTyvnfruGJt+CyTT/TEw7Wkg7cb44occCQSogACSTYAcSar7CTjXkuR/szROUH/iLGpI+yNL/xMeCtW0F5UyjCpVdVwpwibDp8o5xFmYw6UJCUAJSLADQCjGRinFz3z6D7+yje66AUtFFVpIooopJJDVZ23uopTinsIsNOqBzpIlDvEZhwM8b/ADmz0hqbHlhuPwPFSa4tNwqLhMeFKU2tJbfTZTaonnKDPfTyPKnVTu2d32sSmHUiR7qhZSTzCtaq+NwuIwY+kScQ0L+1TZxIEk+0SZzDqDz8KCm0eyXtQYH+E/B+D6rRiqQ7Ap3+PGim+D2g26mW1BVpi0ptNxwpxWNJG6N2q8WPijLo/Hxo/HjS0fjwqCdJ+PCu7GNWjQ25G4rh+PGinBsouaHYFTLO2Un3gR11H86eIeChKSD4VW6VCyLgweh1qYktmhn0rT3cFEb3dnSHFl7DpIUoqLiUkAEm+ZKT1mQNZ05u9yd3FNKzOoKciQhAIiZ1Vry/ePlLNbUWBchXjTtvbKfrJIPSDR8VbqROja0AnAnbZDVMVTNqiR5c1uQvcBSdFN2schQsoedvnXcGhVSQRmlrytM60s0Ukyp+8PZyy+StsBCjqL5TebZfd+I8KrS+zJwH81Pg4I+KgfhWq0RR0daW95jXcRc81ITVDW6scr2jcHG3JZ/svs8UkjNkbTIJA7yuGh0nzjxq7bP2ahlAQ2IAvzJMAST5U6ilpp62WcBhsG7gLBDthAcXkkuO0m55lKaZbW2U3iWlNPJzJPwPAjqKe0lSaSDcKay7aHZOsKPsilY4XKDbhBJBJnWeHW3vZvZo9Iz+zaBTc++rwISb9e9HCTrWnRRR0dc+PFjWg79UXUJmyTt1JZHlu4uJCiNm7ssssqbCQrOkpWpQGZzN70kcOg+d6qGL7LyHicOW0oJKkk5pRpCeJPj0m5tWjE14LwGpFUsq3skMhsXeIB90tQiPqmuLW7gSAeNs0z2Js32DDbRVmyCJgAXJNgNACbdKz/fHs6h32uEQspVmK0oAOVWvdTqAb2uJtYQK0dWMT/Xh61Gr24pw5MKkOK4me4jqpeh8Bc1XG/rpdctDtpvl5nIK+GaamaRA8swthuVW3P2Z+RZn8QPZJCC22gjvqkhRIBv9UcBM3iKsreCdxhl8FpixDc95y8gr4gdP+9PsFsOF+1fIcegCY7qI4IB08TfwqWitSSYF2uAL5eAHh9/ZCRs1BYkm9yScyTmvDDCUJCUAJSBAA0ArpRRQqtRRRRSSRRRRSSRRRRSSRXlSZr1RSSVd2zuWy8c6JZd4Lb7t+qRAPjY9ag3sHjWCfaN/lLf2m4C4+4NdOXGJva+xRFXGXXbqSAOHjs4HMK5k7mKg4LbjLo7qwDMZVHKZnSDr5U/qd2hu3h359q0hROqohX7Qg8edVzFbhOtmcHiFISNEOZikc44cBqOd6Cdo6nkP6t5b/wAsRzH2RrKtpzXWlqOCMc2qHcMHE/aaI4W4qvzggeVeEbwtSQ6FsqHBxKk34gHnpa2ooKTRdSzFo1h/KQfTP0RLZGuyKlKK5tYlKvdUlV4sQb8rHW9dPxxrPcxzDZwIU7pKWkpainSUoURoT8aKSkmXZGLWNFK9T/Guo2o5z+A/lTWin1iomNp2J8Nsr5J9D/OvX9tq+yn41H0U+sVAwx7lJjbZ4ov4/wBKX+3P0fj/AEqKilp9cpvp49ynfy/w660HHHp8agFuBIlRAHW3zpk7txhJj2gJtZMqJkA2yzNuVERtqZe4CeAVH0o3q1HGnmPwetePyk/aqqs7Sddth8M6onRSxkR1kkx0iakcLuvinP7w8hpM6MglSh99Xu+h+VFjR9RnI4N4m55D5VToo25uUji9oIbEuLA8TrblrTZjaK3j/s7K1CffX3EeMmSR0inuC3Mwzas4bzrt3nCVmRx71gfAelTaU0Q2jp2Z3cfHAcgflCuIv2VBMbs5zOKcLp+wO42P1Rr4mpljDJQAlACQNAAAB5CulLRJcSLbPRQSRS0UUySKKKKSSKKKKSSKKKKSSKKKKSSKKKKSSKKKKSSKDRRSSSRXJ/DJWIWlKhyUAR6GlopDA4JKGf3Iwav+AkHWU5kkeBBpi5uGEgBjEPtkAxKgtN/0SBzPrRRV31Ev8V+OPupiV4yKbK3PxaT3MWlQj67Yt4a13G7uMm7uHjlkcHxzWooqD3Nf3mN/pb8BW/Uyb11/sDE/aw/o5/OuidhPQJLU9CsDjoCk8I40UUO6CIjuhL6mTevX9hPc2/VX/TSf2G9zb9Vf9NFFV/TRX7vv90/1Mm9cv7AxP2sP6O/zrm5u7izo5h0/qOGfU0UVcI42/uN5BN9TJvXM7r4wqk4lpI/Ran0zXv40idxXSfpMY6Rr3EhBnxzG3SiiiBKWd0NH/wAt+yb6iTenGH7O8KLrC3T+msxPEwmNY08KnMBsNhifYtIQTqQL+utFFO+eR4s5xPmqy9zsynmWlAooqhQS0UUU6SKKKKSSKKKKSSKKKKSSKKKKSS//2Q=="/>
          <p:cNvSpPr>
            <a:spLocks noChangeAspect="1" noChangeArrowheads="1"/>
          </p:cNvSpPr>
          <p:nvPr/>
        </p:nvSpPr>
        <p:spPr bwMode="auto">
          <a:xfrm>
            <a:off x="219075" y="-2746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2099" name="AutoShape 4" descr="data:image/jpeg;base64,/9j/4AAQSkZJRgABAQAAAQABAAD/2wCEAAkGBhQSEBQUEBQVFBQWFxcVGBgYGBUYGBcYGhgXFxUYFxcXHCYeGBojGhUYHy8gIycpLCwsFh4xNTAqNSYsLCkBCQoKDgwOGg8PGiwkHyUvLSwsMi0qKSwsLCksKjQvKS4sLC0tLywsLzAsLCwsLCwsLCwsLC0sLSwsLCwsLCksLP/AABEIAKcBLgMBIgACEQEDEQH/xAAcAAABBQEBAQAAAAAAAAAAAAAAAQQFBgcDAgj/xABKEAABAwIDBQUEBQkFBgcAAAABAgMRACEEEjEFBkFRYQcicYGREzKhsSNCUnLwFDNigpKywdHhFTRTc6IkNUPC0vEWF2N0g7PD/8QAGwEAAQUBAQAAAAAAAAAAAAAABAABAgMFBgf/xAA9EQABAwICBgkCAgoCAwAAAAABAAIDBBEhMQUSQVFxkQYTIjJhgaGxwRTR4fAVIzNCUmKSorLxctIlNIL/2gAMAwEAAhEDEQA/ANxooopJIooopJIooopJIoopCaSSWiubjwSCVEADUkgAeJNV7aO/bDZytZsQqCYZAVEcz48p1qxkb5DZoupNY52QVlrzmqhYvfTErEhWFwqc0S64krF+KJkeBTNcG8e04mMVtYHWzS0IHD62XveYpPEcf7SRo8BifT7oltHK4XsfIEq84za7LX51xCPvKA+GvCot7frBpn6XMRwSlZnwIEH1qBweF2OFABxlaiR77pMnzIHkateCwTKQksobAiUlCU6HiCOc/GqTVUrcg53IfdM+Hq++COIsor/xtnB9hhcS4bEdzKkidQq+vC1c07zY1ROTAEAR768p/wBQE1OY/aLbKM7y0tpkDMogCToL8a5bO2yw/PsHUOZdcqgSOUgVX+kWDKIeZPwQmDOzrhmG/GyiztPaSwCjDsN62W4VE8vdIA+PlXn221FWjCt/pd8/CT8qskU12ntJDDSnXlZUJiTBMSQBZIJ1IqH6SOxjeR+SmGJs1uKhfYbU/wAbC/sr/wCiknaiL5sK50hYjron5042DvlhsYopZWc4E5VJyqItJHAi/Cp2l+k5NrWf0hTlY+J2pI2x8RZVxGN2nN2cKRxAUsE+BzGPSvK94ceAT+QjydBPomSfKrKa5PPJQkqWoJSNSSAB4k2pxpHfG08x8qu4v3R6qBTvg6m7uBxCU80jNeYFiB866MdoOFMhwuNEahbap8O7N/50/wBn7cYfJDDrbhTchKgSOE+FPHcMlY76Uq+8AfnUxXwnvR24O+4KdzQ02c0g/neubG3mFEBLyCToMwn40+zVEYjdrDLF2kjX3ZT+7HxpsndgI/u7zzWkAKzJH6p1v141frwOyJHEfI+yHsVYqKoW0N63cGfpcTh3bkZblYjgQgApPjYTTnZXaWy7AWMp4lJCgNbkGFD0NTEetgxwdwPxmrTBKGdYWHV32NuaulFN8Lj23BLa0r+6Qfl4UuJxaW0qW4oJSkSSSAABxJ4VWRbAqoY5LvRTTA7UafTmZcQ4nmlQMeMaU5JphincC02K9UVF7W3jw+GH07yEToCZUfBKZUfIU6wG0EPNpcaUFoUJSRx/keBHCKa4vZSMbw3XINt9sE6orzNM9o7ZZw4BfdQ2CYGZQEmJtNIm2JUWtLjZouU+ormy8FAFJCkkSCCCCOYI1FdKdMiiiikkiiiikkikmuGMxyGkFbqghI1Jt0+ZFVDEb0P4kEYRIaaII9q5OYm4ltI8NTz4EVMRktLibAbTl+eCsZG5+Ssu1t4GcMnM8sJ5J1UfBIv56darT+92IfkYVoNoMgOum/G6UjjcEa9dbNWdhNJVnVmdc1K3CVKPWDbh18asGA2bmhStOHX+lDPr4Y+zC3WO85eQ2+Z8kaIGRjWesq34wz7a21POuOhYJCiTGZJMwJgQFD1NVea27f3dU4zDpDRAcbJUgHRUiCnkCbQeY6msb/sp2SPZqkdIrLk6+oeXYngMOWxdvobSNL9MBI5rSM7kDDZxTSlmnOL2ctoJK4706GdImfWl2Zgw64EkwIJMdIqAppTKISLOOwrYdpCmFMaprwYwCbjHLNNKtvZ7vV+Svhtwn2LpCdbIUTZQHDW/9Kd4Hs9W4JDS4MXWrII84JHl/KphjsyVeUsp8SpU/C1aLdG9W79bKweF7+y47SHSejqoHRNie64wNgMdmZ+E07YcZLmHbvZK19DmISPMZVetQvZ7jltYgqRecjZHMKVpz4T5Udo7C0YpttaysoZQJv8AaWdCT0HlXfs5YCn0cD7UGfupzgeo+NV0cbDVEHFoDjxsCpVjjD0fbbAu1fV11stVLtPdI2c5H1lNpPhmB+YFW2Kofa9iowjaAYzuiRzCUqJ8gop9aCdksPRbNesiH8w9MVnG7WIUjFNrQYUnMQbW7pBsdRePOt82fiCtpCyIKkpURyJAJrBN3G5dPRJ+JA/jW/st5UgDQAAeVr0WWNbSMNsS53KwRfSKQu0kW7GsaOZJ+U124+UYV9aDCktOKB5EIUQb8iKwDH7VdfUVPOLWTBOYmLCB3dBbkK+inkApIVcEQRzBsRWD757PZYxa2sMCEICQZUpRzZQVCSeFBOGF1o9GpI+sdGW3ccb2yA9tiicHjVtOJcaUULSZSoag/wARzHHSt63Y28MXh0uAQqAFDUBUA26X/EV8/RWndkm1ZDjKjpCk35TNvA+iatpwHBwOdrjyz9Eb0op7wsnbsNjwOXrbmtKNZx2q7xPtFDDZLaFozqWmQVXKSieAsDYyZHno9RG9eFQvCO+0UUpSkuSCB7gKgDI90xBFFloOBNlx1FOIJmyFmv4eK+fqf7E2srDPpdRBIkEG4KVCFAjjY+oFMKKzGu1XBw2L1qWFs0bo3ZEW5reMLsjDYppDraPZlQkKb7hB0UIiNZGnCoDfvDYlrAPJW4l5mW+8r84n6RMeN45+VJ2T7dC2VYdR7yO8kc0n3r8YPDrx4Snag+E7NcBmVqbSPHOld/JBrcmqHahGbSML42B+y8rpKd0OkGROza8A+Rz8xisx3M2+vC4pK03SoELTeFJgn1BEg8L8Ca3ph4LQlSTKVAKBHEESD6V847NP0qf1v3TWz7NYxeHZbUk+2RkbKmlTnTIGYIPT+GlToo2mlDr2OsRjtwCM6TG2ktUDDUB87lZJvZiM+OxKoiXnB+yop/hNaH2VYl0pLZVLSGwQmxAKlqVII/W8eEQayzGvlbi1q1UpSjwuokm3ia1vs0UG8O+4tQCBkkk2AQkkkk8IUL9OgJq0e0as0hG4cyjulBcyKlp2+N/Jth7q57Qx6GWluOkJQgFRJjh/GbAcyKwbezeZeNxBWSoNizaDHdTbUC2Y6k35aAVKb+78HGr9m1bDoMpkQVq0znkLmB1k3sKvhcKVmBpxPL+tCyOfUyCGIX+Ufoqhj0ZAa2rOqbbf3R9z+Cv3ZTvKW1HDuH6Nau5J91Z+qBwCvn41rM1mnZ/uooqbfV3W0ElA1znvJJkG0Hjx0EgSdKArXkgbAGxg3IGPFcPPWfWzyVAbqtceyPDeeOa9UUUhqpVoJqC3g3pThiEBJddVdKE6xzVAMDy+RrxvFvGG/oWYViF91IEH2dp9ovkADOl/CTULgcB7PMpSi44sytwjvK6Dkmwt0HIAO+SOnbry43ybv8fAe+xFQwF5uVxVs9T6/bYwhbkWQPzbY5AScx0k6G+oipGivbDWZQTzPpzNYVRVS1DrvOGwbBwC0wGsCc7NwWcyfdHxPKpwCvDLQSABoK6VBosFmSyGR115UKjsVu7h1qzKaBJMkiUz45TUnSGro5Xxm7CRwQ7mNf3hdZZ2r7NbaThvZISiVOzHGzcX5dKq+6TRU9AEk5U+ZUABVn7Y1n22HHDIsxwnMm/wqA3G/vA/zGf3zRVA5z6xrnG5xP8AaV1046vo4QNvy9bkBVc3p33awKkoWha1qTmATliJIuSeY5VZBVO7UdkJdwSncsrZIUDYQkqAWDzEGY5gUCSVgUDIn1DGTd0m3PJZlvZvF+W4j22T2fcSjLmzaTeYHPlXvdvepWDUFIQlcZtSR7wjhUHRVbJnxklptcW8ivT36NppYGwPbdgtYXOzJaD/AOcT3+A1+0uq9vXvi5jvZ50JQEZrJJIObLe957vxqAA5UqkEagib3EW503aIVEOjaKCUOjaA4ZYn7qe3MbBegiZU2PIruPOt3FYp2fNgvpBEy4385+dX7fbfFeA9mEMhftAohRUQkEESCALkgzqK057CmhHg4/3fguB0hFJVaXmjjFzdo5NBUrvZtwYTCOO/WAyoHNarJ8hqegNYbs/Cl53vEmZUo6k8T5kn41J7z76PY4JS4EIQklQSmbkiJJJvxjT3jURhMetuchAnWwPhrQkD4hK0y90Zrp6PRdVS0UgisJnZXOA3Y8ypXenYa2fZPFMIeBI8Ra/KRCh4nwHHdTaxw+KbWJ1AME3BItbWdP1qXam9uJxDQaeUlSAQQAhtMEWEFIBFreFQ4p31ANQZgNt7eG7kj6aglOjvo6k3Orq3BvwP53L6UZdCkhSbhQBB5giQfSoTfx/Js3EkAGUZf21JQT5BU+VMuzjbZfwgSqczUI/Vju3m/ukXg2HQnx2pLI2cuCRK2weozafCi5gG3tls4HJee0UR+rZG8Y6wB4g4rGsO3mWAdCeFI8yUqKTII5gjqDB5gg+ddtmp+kBmIBPw/rV0383VKcNhsQhIOVptt0j7qQ2qJiPq/s61R9O36MS7dYjysF3cmleq0sKRx7JYDwdc255clVd29tqwmJbdSJCTdPMEFJ8DCjfrWmdqbwXs1CkmUqdbUDzBSog+hrH6nsTvGXNnN4ZROZp3MnkWyhUD9VXP7XSqmS3iLDsy+3ylX6N1q6KqjG0a3lkfjko7ZDcuR+iY1sbCemvxteCPoVxZQ0TqUIJ43KU+vCsC3Zw5XiEpGpKUjxUpI11GvX0kjfNofmnPuL/dNaLcKOMby4+wXI6fOvpZ/g1g9z8r5vWqZPO/rUpjdurUz7BJhvP7RXNS4ygzrAHC978gIlOg8BS1ktnexjo25OtfyXoslBDNLHM8XLAdXwvbH0XfC4UrMCY4mCY4DTjNaJuduOXYW4kpYFwJILvKL+7zVx0EXNUjd7aaGXkF9HtGc0rTx0iRz8NCLaGt92VtNp9oOMKC0HQjpYiOBHKt2gqIoYbQ98947huH3Xn3SiGsmqbT/sR3QMid7vHw5bU6abCQAkAACABYAcAByrpRRUlz6Khd5ttnDtj2YzvOHI0jWVHiRyAv6DjUs45lBJIAAkngANTVEwWJOIfXjFWSZaYBmQgWWqCLSSfVXIEzaWsa6Z+TfU7B+dl1dDHruXjY+yy1mW4czzneWSQb6lIPG5ueJAiwFSP48KKK52oqH1EhkecT+bLZAslqV2KxYqPGw/j+OlRVWHAIhtPhPreq2DFDVLrMtvTiiiirlnIpDS0hpJLKu2P8/h/8tf7wqB3H/vA/zGf3zVq7Y8P3cMuNFOJJtxCSkf6Vehqm7nYgJxbc2BUmTe0KSZt0BoqgdqVTSfEcwuvlaZujzmtzAJ5OufRb2KRxAIIIBBEEHQjjIpRQaFXILBd99noYx7zbQhAIUAIgZkhZAA0AKrCpXdDdgYpAypbzAEkqnTMU6QZ+GlJ2q4fLj8wTGdtBmD3iJSTPGAEj0qX7JPeV91f7zVG0D9R8jrC4aSLi9sQus0zI+TRMDmuIxbexIJ7JBxCmsP2d5R+cSk391v8AqPlVN7SthJwzzOQkhbZ11lKr6CI7w+NbRWW9siD7TDGDGVwTwmUWqNTXTTs1HnDdYBZHR2JsekWOGZuLkknLxUP2d/3hH+ajl1q/9pWGQrZzhcgFBSpBie9mCQB4hRHnNUHs7/vCP81HPrVl7YcUoM4dA91S1lXUpCct/wBdR8qnU/8Arw/8T/kUTqGTT0gabdtvowE+yys17Q0o2AJ8Aam91sCVrJAkkpQnxOvDqm/U1qTe4rVpccPMd0elrU8dDCImyzvI1r2AF8AtbSXSd9NUvp4Ig7Vtcl1hcjdZYyjZbp0QrzEcY49a5YjDqQopUII8DqJGlbqzuXhk6hSvvKP/ACxPnyqn9qO66ENIfYbCcpyOROivcJ8FW/WHlTUR0oZ+pLifG1lXovpFVVFU2Ooa1rTgLXvfZnyUL2ZbZ9jjAgk5HRkI1E/VPTvRfkTV57VP93K/zG/3qxvDLUFpKJzAgiJmekca1DfDan5RsQOH3s7aVcO8lUH1seV7VNoL6bW/hw8jl8qvSUDYdMROB75abeIIB54eqzbZQ7/kfPQfiK+gcVs5DjCmVe4pHszGuUiLHnFfP+yR3zrEGdekafxr6KolotRRjeXfCydPu/8AKvIOIazyz/3yXzxt7ZCsLiHGV3KDY3GZJulV+YPrI4VH1snaTun+Us+2aSS80NB9duZUI4kSSPMcaxusaVmq5d7ojSDayAOPeGDuO/zVg3IROLatf2rQ/wBckfCfLlIO44/8y59xX7prEtwllONaJnL7RA8yYHjr8uMA7Zj/AMy59xX7prZdhSwi2x3+RXn2mMdKzG+1vl2QvnBk+7Olqmdo7trTh04lAllSlJMXyEQBJ4pJkA9IN9YRIsPCtr3DZQ9s8trAUCpQWkzxCSAeMxHXSOFC00bZKeTWGILcd2a6nTmkJaGqgkjOBDgRsPd9dxWK1L7vb0P4NeZhdj7yFXQrXUcDfUQak989x14NeZsFbCvdVqU/ortryPH1qq0E5j4XX5LdhqKXSUGFnDaDs47lte7fabh8RlQ7LLyiE5TJQokwMq4i9rKjXjrVyBr502XhFBSXJKcqkqTbiCDPIC3H5XreN3XXVYVtWI/OESbQY+rIPGIJsLnQVvRRTCESyi18t58V5lpX6OKrMNK69u9tAO66jd+8eU4YNI/OPqDSR0MZj01Anhmpm1hg2lLaPdQAkdQJv4kknxNdd6EFWOwg1CEPuQdAQAArxCimvA/GlDaTk1Yo4htu48b2HoPVTpWjVugUUfjxorDRqU1ZmhYRpFVmrFgVS2nwHwtVkaCqxgCu9FFFWoFFFFFJJM9p7JbxDZbeSFoPAjQ8CORHOqhh+zfIv6NaEpkXCTmIn0mADymr3SRRNPVSU5JZbkCoSN6xmoSdXdcgHiNq8tJISATJAAk6nqY416Ipa44nGIbSVOLShI1KiAOep6ChySTdTA2BR28W7jWLaKHUgkA5FcUK5gi8aSONQG6m6juEf0+j74KswOadLa6gcBpU5hN8MI64G230KWSQBcSRaEkiFHwN6mJoiGoMTXNAGItlj5FTnjmAEchcACDY3A42K9VFbd2A1imyl1CVkBWQq+qoiJHoPSpWme1dqN4dpTrysqE6mCdbAAC5JJodpsbpma2sNS99ls/JVnYG5CmXUqWUBKDmCUTc9ZA434zVo2js5D7am3UhSVCCD8xyI50bP2i2+2HGVhaDoR8jyPQ3pzNE1FVJO4OfswFslUyLqic73xuTe/HNVLYu4/5O+lSVJLaSpQABCpiBI046zwFqtoFQ2I3ywbbpbXiGwsGCJMA9VRlHrUu26FAFJBBAIIuCDcEEcIqM9Q+cgv2C2GHsp/Tui7Tge1jc3x8zmvdcsThkuIUhwBSFApUk6EGxBrpNE1QEssVQT2Xw6cjiUskyLKKxPA8DwvPkDM2tjdrDoYUz7MKbVdYVfOQZBV1mOWgGgFShrw68lIlSgkcyQB0ua1pKqWVgjceyNgsAqGRASGUXLjtJJPNUjB9m0OkrUhLeckIQlXu5iUpObhBjjqdbEXqvDTyVCUKSocwQR6ivdNPUyT218hkkyFsZJGZzviUhFZ1vV2aZ3i7hUyFyVNgpSArUlMwIPIaHnw0VSoBJMD5eNMsJt3DuqyNPtOK4pStKjbWwM1VG8McCWg+BFwiY3zMB6lzm7y0kKp7rbhqbWlx/KnIQUti9x7pUZIA4xc6SZAq9EUVC47fTBsrKHMQgLTYgZlQeRygwemtWVFS6Yhz8N2wDgqaelcbiMFxOJzJPiVXtudm4U8F4RLLaSkAg5hCgZzCJmbcvd4iQbPu9sJOFZyBWYlRUpUESeFpMWA4/yp9hMYh1AW0tK0nRSSCD5iu1Oal5iEOGqNw91F0d5TI8kuyxJNueS8PMJWkpWApKgQQRIIOoI41Rtq9ljZUVYcpST9VYJHkpP8QeF7Gb7SVGKd8Ru31APupEEggEi+4keyouyN204XFtJxAQ77RJyqiyVpVmEAnWw/agcqv6RVe3thLbbvFt1ChGsE94ecD0qxCtCWZ07WyOzxB8v9hUxRNiGq0KtbfSDi0E6jDuxf8A9VkHxsTTWve8i/8Ab8MInM0+njayVT/p+NeBWPpNpDmE7W/JW3S9xJ+PCilpKykUlqY2M9KSniD8D/Woeu2DfyLB4aHw4/jpUmmxVMzNdllY6K8oUCARoa9VespFFFFJJFFFFJJNsfig0044r3UJUs+CQSfgKwXeHeN3GO53iLWSgTlQP0QePM6n0A+gVida+f8AejYpwuKcaOgOZB5oVdJ5aWMcQag+9l1nRjqTM8OHathw229Ez2W+UPtKBgpcQoG1iFAg3twrf9iYhTmHaWsypSZJgDXoK+dhWw9mW8Yew/sVn6VnnqpBPdV5E5Ty7vOropG9UWWxve6I6UUUjiypbkBYjicD8K71lXaxvEFrThWyCEHO5H247qZngCSRGpFX/ePbqMIwt1cSB3UyAVq0CR5kTyF6wYZ33SScy1qJJPMmVEx58KhYuIa3ElAaBpW67qubBjNpyv8AgPhT+4O2l4fEFQktEfSpmx+yQPtA6dJFaNvxvWMLhZbMPOiGrTAtmURwhJt1ixvUBuXuyCApQHs27/fXr5i1+kDSs3xuPW8suOqUtSpJJJOpJgToJJtRtbDHStbEMX/vbsdnknoGjTle+pIAjbawti4Y4njblguJVTzFbaecSlC3FlCUpQlAJCAlMBIyi1oFzemVOMNgFue4kkc9B6ms2Nj5DqsBJ8F3NQaeICSYtAG02Fua77J269hnAthxSTaRJyqjgpOhH4tW67u7eRi2Eut8bKTxSoapP40IrAsVgltmFiJ04g+BFW7sv20WsT7I3Q5Ai9jIAPqR6miYona5icLH5GK5jT1PDPSishsbWxG1pw87LY1VhW/e3V4jGOhSpbbWpDaROUBJykwfrEi5rbsa/kaWsapSpQnSwJE+lfOBWVGTcm54kk6+NPOTg0bUD0ZgaXyTOHdAt5/6Wt9lu0lKZDGVAS2nNIBCipayb8I1vrpyve6p3ZmzDDqryXANTEBCSLG89468hyq41qVrGRzFjBYCw9Fx0czp7yvNy4k8yqr2mY1Tez3MsgrUhskGLEyrxkAiOtZLu5j1MYlDrZAUgKIkSBKSk242Vp8q0jtgdIwjQBsp4SOcIWR8azHY6CXQBxBHQTa/TxtztQlM0SVkbXZXC7GnvFoGokbgSHe1l9BbPcUpptSxCyhBUBEZiATEda+dMQe+r7yvma+j2G8qUjkAPS38K+eNtMBGJfQnRLrqR4BagPlQ9WcfNT6J9+QHcFeeyfbaws4exbJWv9IKyiT1BiK1Ksh7Lv7034Ofu/jr5TWvUfKwMZHba0Fc1pB5dXT+DyEUUtJVCEUPvegHBuyNMpHjnSJ9Cal8D+aR9xPyFQe+QnDhI1U4hKRzN7VY60WfsGjxPwo7VVt+8OQ03iEAlWHcSu32SQFT6C94vXGQYKTKSApJ5g3B9DVoxuGS42pCxKVApI5giKouxkKaLmFcPfZMpP2mlXEeZH7fSqayLrqbWGbP8TnyPuj6V9sFJUlH48KPx41zq0UtFFJSSUlsrGx3FacOnQ1Liqt+PGpfZ20Z7q9eB5+PWrWu2FAzw/vNUnRSTS1YgkUUUUkkkVU+0DdH8rZztD6dsHL+mnUok+o6+NW2kpK+nnfTyCWM2IXzSpBBIIIIsQbEEagjgaebG2uvDPoea95B0Oih9ZJ6EWrQe0fcWc2Kwwvq62BrzcTHHmPPnWaONFJhQI43taqixzcRkvTaSup9IQ2NrnAt9/LxU5vfvWvHPBUFLaQAhEzFu8TwKiZvyAFSe6W7ilrSmO+q6j9hHHj/ANzAtF4DYeAzuSRKU/FXAdedbVuxsT8nb7/5xd1dBwTPT5k9K2qMCmiNU/vHBg+VxHSKraC3RdNgxuL7ejb+p8lx3iKcLs1/IAAlpSRMmSvuiY4lStedYZhmc6kpHEgVt3aN/uzEf/H/APa3WM7IdCXkE2EkeoI/jWc0CWdokOBIv5nFamgyYNHTyxDtC9vJuHurTsTcVTkKQgrAPvKhKJ8OPx8tau2zdxEpgvqzfopsnpJ1PlFTuwkAYVmP8NB9RJ+JNP605a90RdFTgMF7YZ+ZzXDydZVkSVTy8+OQ4DJUjtD3aZGAWtptCFNZVAgCSJyqBVBJkK8yBNZdsN4pxCCNZPyJB63A9K2HtHxYRs14H6+VsXi5UD5wAT5Gsb2R+fR4/wADzoCB7nVUbibnWHuu00a2+hqhpyAfb+n7rcd4sRn2ZiFiwVhlqE6wpsm/rWDMe+n7w+Yra3f9xq/9orn/AIZ51iba4UDyIPoZp6sBk9tx+Vb0Xu+jl3n/AKrctwERgkyIlbh8e9E+FvhVjqA3FdBwDUcM4OmvtFHhbQjSpfHbQbZbLjqghCbkkwPDqegvR9a687z4n3XCUzCImMtjYBUnti/urP8Anf8A5rrONg/nP2f3h+P4HSnu+W9isc9N0tIkIT5nvqH2yI8IjxZbBP0mse7+8Pxz5XobR7g6uYR+cCu6rKSSl6PyxyZ2vw7QX0LXz/vewEY/EpH+Ks3/AEjmPxVW/n+NYRv6wU7SxIPFYUPBSUqHwNDVIwuheizrVLx/L8hT/ZQzOIBuIQ4fG6U/8x9NeB1msw7JmPpFKkd1o2t9dYI6/V+NafWnVDV6tu5jfa65mof1lVO/e93vZLSUU12ntBLLSnFfVFhzP1R5mhmtLiGjMqtRTx9vj0JT7mHBWo/pnQfAeiqsoqG3VwBbYzOfnHCXFk630B8uHU1NVpS2BDG5DD7nmoBJFV7erY61ZcRhx9O1oNfaIvmbI46kjjyiasVIRUWPLHXH+xtCm1xabhUXZ200PozIsRZSSbpVextccjxg6GRTqu28W76kKOJwghYH0jV8rqRrAGixwjXx1aYTGJdQFt6XBB95KhqlY4H561lV1GGfroe5/idx+D8rWhmDwu1FFFZaISfjwpaSlpJJ/gtqFNl3Tz4i/wARUu24CJBkVWa64fFKR7p8v51Y1+9CS04di1WSimOF2mlVld0/DyNPqszQLmlpsUUUUlOoqN3g22jC4dby/qjuiYzqPupB6n4SeFYLiHlYh9SoGdxZMAQJJmAOAHyFWftM3hL+KLKT9GyYEEwVwM5PUGU+R5mo7dbZRWoEJlSjkQPmRy8eEGiKSA1MwjvYZnwAzXWwFmh9HOrXi8jhZo45D5Kue4uwAVBUfRtRHJS7G88vePl4VoYppsvABllLYvlFzzJJJPqaeVdXVPXy9nujBvBcXCxwBc83ccSd5KY7bwHt8O61/iIUkai5FrjrFfO7jZSSFWIJB6EWI9a+lCKzXtJ3JJzYvDgk2LqAPVwfCR0nnWe5t8l1vR7SDKeR0UpsHZHx/FQOwu0vE4dtLZCHUJGVIVIUALAZhqB1HnU6vtk7vdw3e6uWnyRNZpRVeu5dbJoShldrmPkSPYqc3m3vexqh7Q5UJMpbT7oMRJ4qPU6SYim2wGZdzcEgnz0HhqT5UwYZK1BKRJPCr7uNu6VLSkiwIccN4tEI8Tp+0eFaui4S6Xr391mJPiMgsPpFVwUNCaOGwc/sgDOxzPLbtKvj+y1HZhYAhRwxbjXvFuCOvemsCr6XrDt/N2V4XErVlPsXFFSFAHKCqVZJ+0L25Xoaru86/wCcUJ0VqWxudTuOdreWaj9l71YrDIyMPKQic0QkibC2YGNKa7S2u9iFFT7i3CY1NrCBCRYW5D50zr0hBJgAknQDWhAXvwxK7Q09PETLqtB2mwHqvNP9iH6ZP4nS34+FDmziloqgk2J1hKdPmRf0402wy4WCTAmD4Gx+BrRghfR1UXWi2R4Amyxauqh0ro6oFM7WsHN4kC+H3X0lNUDfzcoOuflDYWt1am0ZE6QErlRME6JQOAEcZq67LfC2WlJ0KEnwsJBHAjQjpWIbzb1PYnFKcC1oCFENJCiMgHdkQbKMSSOPSpvkbC8Fzb2OR8FxmiKOorHOFPJqdnEjxWo7k7tLwoWp2ApYSkJBmEpkiSDHGIvEamZq0VVtwd5/yvDALMvN91cj3h9VYItca9R1Bq0LWACVEAC5J0AGpNXTyvnfruGJt+CyTT/TEw7Wkg7cb44occCQSogACSTYAcSar7CTjXkuR/szROUH/iLGpI+yNL/xMeCtW0F5UyjCpVdVwpwibDp8o5xFmYw6UJCUAJSLADQCjGRinFz3z6D7+yje66AUtFFVpIooopJJDVZ23uopTinsIsNOqBzpIlDvEZhwM8b/ADmz0hqbHlhuPwPFSa4tNwqLhMeFKU2tJbfTZTaonnKDPfTyPKnVTu2d32sSmHUiR7qhZSTzCtaq+NwuIwY+kScQ0L+1TZxIEk+0SZzDqDz8KCm0eyXtQYH+E/B+D6rRiqQ7Ap3+PGim+D2g26mW1BVpi0ptNxwpxWNJG6N2q8WPijLo/Hxo/HjS0fjwqCdJ+PCu7GNWjQ25G4rh+PGinBsouaHYFTLO2Un3gR11H86eIeChKSD4VW6VCyLgweh1qYktmhn0rT3cFEb3dnSHFl7DpIUoqLiUkAEm+ZKT1mQNZ05u9yd3FNKzOoKciQhAIiZ1Vry/ePlLNbUWBchXjTtvbKfrJIPSDR8VbqROja0AnAnbZDVMVTNqiR5c1uQvcBSdFN2schQsoedvnXcGhVSQRmlrytM60s0Ukyp+8PZyy+StsBCjqL5TebZfd+I8KrS+zJwH81Pg4I+KgfhWq0RR0daW95jXcRc81ITVDW6scr2jcHG3JZ/svs8UkjNkbTIJA7yuGh0nzjxq7bP2ahlAQ2IAvzJMAST5U6ilpp62WcBhsG7gLBDthAcXkkuO0m55lKaZbW2U3iWlNPJzJPwPAjqKe0lSaSDcKay7aHZOsKPsilY4XKDbhBJBJnWeHW3vZvZo9Iz+zaBTc++rwISb9e9HCTrWnRRR0dc+PFjWg79UXUJmyTt1JZHlu4uJCiNm7ssssqbCQrOkpWpQGZzN70kcOg+d6qGL7LyHicOW0oJKkk5pRpCeJPj0m5tWjE14LwGpFUsq3skMhsXeIB90tQiPqmuLW7gSAeNs0z2Js32DDbRVmyCJgAXJNgNACbdKz/fHs6h32uEQspVmK0oAOVWvdTqAb2uJtYQK0dWMT/Xh61Gr24pw5MKkOK4me4jqpeh8Bc1XG/rpdctDtpvl5nIK+GaamaRA8swthuVW3P2Z+RZn8QPZJCC22gjvqkhRIBv9UcBM3iKsreCdxhl8FpixDc95y8gr4gdP+9PsFsOF+1fIcegCY7qI4IB08TfwqWitSSYF2uAL5eAHh9/ZCRs1BYkm9yScyTmvDDCUJCUAJSBAA0ArpRRQqtRRRRSSRRRRSSRRRRSSRXlSZr1RSSVd2zuWy8c6JZd4Lb7t+qRAPjY9ag3sHjWCfaN/lLf2m4C4+4NdOXGJva+xRFXGXXbqSAOHjs4HMK5k7mKg4LbjLo7qwDMZVHKZnSDr5U/qd2hu3h359q0hROqohX7Qg8edVzFbhOtmcHiFISNEOZikc44cBqOd6Cdo6nkP6t5b/wAsRzH2RrKtpzXWlqOCMc2qHcMHE/aaI4W4qvzggeVeEbwtSQ6FsqHBxKk34gHnpa2ooKTRdSzFo1h/KQfTP0RLZGuyKlKK5tYlKvdUlV4sQb8rHW9dPxxrPcxzDZwIU7pKWkpainSUoURoT8aKSkmXZGLWNFK9T/Guo2o5z+A/lTWin1iomNp2J8Nsr5J9D/OvX9tq+yn41H0U+sVAwx7lJjbZ4ov4/wBKX+3P0fj/AEqKilp9cpvp49ynfy/w660HHHp8agFuBIlRAHW3zpk7txhJj2gJtZMqJkA2yzNuVERtqZe4CeAVH0o3q1HGnmPwetePyk/aqqs7Sddth8M6onRSxkR1kkx0iakcLuvinP7w8hpM6MglSh99Xu+h+VFjR9RnI4N4m55D5VToo25uUji9oIbEuLA8TrblrTZjaK3j/s7K1CffX3EeMmSR0inuC3Mwzas4bzrt3nCVmRx71gfAelTaU0Q2jp2Z3cfHAcgflCuIv2VBMbs5zOKcLp+wO42P1Rr4mpljDJQAlACQNAAAB5CulLRJcSLbPRQSRS0UUySKKKKSSKKKKSSKKKKSSKKKKSSKKKKSSKKKKSSKDRRSSSRXJ/DJWIWlKhyUAR6GlopDA4JKGf3Iwav+AkHWU5kkeBBpi5uGEgBjEPtkAxKgtN/0SBzPrRRV31Ev8V+OPupiV4yKbK3PxaT3MWlQj67Yt4a13G7uMm7uHjlkcHxzWooqD3Nf3mN/pb8BW/Uyb11/sDE/aw/o5/OuidhPQJLU9CsDjoCk8I40UUO6CIjuhL6mTevX9hPc2/VX/TSf2G9zb9Vf9NFFV/TRX7vv90/1Mm9cv7AxP2sP6O/zrm5u7izo5h0/qOGfU0UVcI42/uN5BN9TJvXM7r4wqk4lpI/Ran0zXv40idxXSfpMY6Rr3EhBnxzG3SiiiBKWd0NH/wAt+yb6iTenGH7O8KLrC3T+msxPEwmNY08KnMBsNhifYtIQTqQL+utFFO+eR4s5xPmqy9zsynmWlAooqhQS0UUU6SKKKKSSKKKKSSKKKKSSKKKKSS//2Q=="/>
          <p:cNvSpPr>
            <a:spLocks noChangeAspect="1" noChangeArrowheads="1"/>
          </p:cNvSpPr>
          <p:nvPr/>
        </p:nvSpPr>
        <p:spPr bwMode="auto">
          <a:xfrm>
            <a:off x="371475" y="-1222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2100" name="AutoShape 6" descr="data:image/jpeg;base64,/9j/4AAQSkZJRgABAQAAAQABAAD/2wCEAAkGBhQSEBQUEBQVFBQWFxcVGBgYGBUYGBcYGhgXFxUYFxcXHCYeGBojGhUYHy8gIycpLCwsFh4xNTAqNSYsLCkBCQoKDgwOGg8PGiwkHyUvLSwsMi0qKSwsLCksKjQvKS4sLC0tLywsLzAsLCwsLCwsLCwsLC0sLSwsLCwsLCksLP/AABEIAKcBLgMBIgACEQEDEQH/xAAcAAABBQEBAQAAAAAAAAAAAAAAAQQFBgcDAgj/xABKEAABAwIDBQUEBQkFBgcAAAABAgMRACEEEjEFBkFRYQcicYGREzKhsSNCUnLwFDNigpKywdHhFTRTc6IkNUPC0vEWF2N0g7PD/8QAGwEAAQUBAQAAAAAAAAAAAAAABAABAgMFBgf/xAA9EQABAwICBgkCAgoCAwAAAAABAAIDBBEhMQUSQVFxkQYTIjJhgaGxwRTR4fAVIzNCUmKSorLxctIlNIL/2gAMAwEAAhEDEQA/ANxooopJIooopJIooopJIoopCaSSWiubjwSCVEADUkgAeJNV7aO/bDZytZsQqCYZAVEcz48p1qxkb5DZoupNY52QVlrzmqhYvfTErEhWFwqc0S64krF+KJkeBTNcG8e04mMVtYHWzS0IHD62XveYpPEcf7SRo8BifT7oltHK4XsfIEq84za7LX51xCPvKA+GvCot7frBpn6XMRwSlZnwIEH1qBweF2OFABxlaiR77pMnzIHkateCwTKQksobAiUlCU6HiCOc/GqTVUrcg53IfdM+Hq++COIsor/xtnB9hhcS4bEdzKkidQq+vC1c07zY1ROTAEAR768p/wBQE1OY/aLbKM7y0tpkDMogCToL8a5bO2yw/PsHUOZdcqgSOUgVX+kWDKIeZPwQmDOzrhmG/GyiztPaSwCjDsN62W4VE8vdIA+PlXn221FWjCt/pd8/CT8qskU12ntJDDSnXlZUJiTBMSQBZIJ1IqH6SOxjeR+SmGJs1uKhfYbU/wAbC/sr/wCiknaiL5sK50hYjron5042DvlhsYopZWc4E5VJyqItJHAi/Cp2l+k5NrWf0hTlY+J2pI2x8RZVxGN2nN2cKRxAUsE+BzGPSvK94ceAT+QjydBPomSfKrKa5PPJQkqWoJSNSSAB4k2pxpHfG08x8qu4v3R6qBTvg6m7uBxCU80jNeYFiB866MdoOFMhwuNEahbap8O7N/50/wBn7cYfJDDrbhTchKgSOE+FPHcMlY76Uq+8AfnUxXwnvR24O+4KdzQ02c0g/neubG3mFEBLyCToMwn40+zVEYjdrDLF2kjX3ZT+7HxpsndgI/u7zzWkAKzJH6p1v141frwOyJHEfI+yHsVYqKoW0N63cGfpcTh3bkZblYjgQgApPjYTTnZXaWy7AWMp4lJCgNbkGFD0NTEetgxwdwPxmrTBKGdYWHV32NuaulFN8Lj23BLa0r+6Qfl4UuJxaW0qW4oJSkSSSAABxJ4VWRbAqoY5LvRTTA7UafTmZcQ4nmlQMeMaU5JphincC02K9UVF7W3jw+GH07yEToCZUfBKZUfIU6wG0EPNpcaUFoUJSRx/keBHCKa4vZSMbw3XINt9sE6orzNM9o7ZZw4BfdQ2CYGZQEmJtNIm2JUWtLjZouU+ormy8FAFJCkkSCCCCOYI1FdKdMiiiikkiiiikkikmuGMxyGkFbqghI1Jt0+ZFVDEb0P4kEYRIaaII9q5OYm4ltI8NTz4EVMRktLibAbTl+eCsZG5+Ssu1t4GcMnM8sJ5J1UfBIv56darT+92IfkYVoNoMgOum/G6UjjcEa9dbNWdhNJVnVmdc1K3CVKPWDbh18asGA2bmhStOHX+lDPr4Y+zC3WO85eQ2+Z8kaIGRjWesq34wz7a21POuOhYJCiTGZJMwJgQFD1NVea27f3dU4zDpDRAcbJUgHRUiCnkCbQeY6msb/sp2SPZqkdIrLk6+oeXYngMOWxdvobSNL9MBI5rSM7kDDZxTSlmnOL2ctoJK4706GdImfWl2Zgw64EkwIJMdIqAppTKISLOOwrYdpCmFMaprwYwCbjHLNNKtvZ7vV+Svhtwn2LpCdbIUTZQHDW/9Kd4Hs9W4JDS4MXWrII84JHl/KphjsyVeUsp8SpU/C1aLdG9W79bKweF7+y47SHSejqoHRNie64wNgMdmZ+E07YcZLmHbvZK19DmISPMZVetQvZ7jltYgqRecjZHMKVpz4T5Udo7C0YpttaysoZQJv8AaWdCT0HlXfs5YCn0cD7UGfupzgeo+NV0cbDVEHFoDjxsCpVjjD0fbbAu1fV11stVLtPdI2c5H1lNpPhmB+YFW2Kofa9iowjaAYzuiRzCUqJ8gop9aCdksPRbNesiH8w9MVnG7WIUjFNrQYUnMQbW7pBsdRePOt82fiCtpCyIKkpURyJAJrBN3G5dPRJ+JA/jW/st5UgDQAAeVr0WWNbSMNsS53KwRfSKQu0kW7GsaOZJ+U124+UYV9aDCktOKB5EIUQb8iKwDH7VdfUVPOLWTBOYmLCB3dBbkK+inkApIVcEQRzBsRWD757PZYxa2sMCEICQZUpRzZQVCSeFBOGF1o9GpI+sdGW3ccb2yA9tiicHjVtOJcaUULSZSoag/wARzHHSt63Y28MXh0uAQqAFDUBUA26X/EV8/RWndkm1ZDjKjpCk35TNvA+iatpwHBwOdrjyz9Eb0op7wsnbsNjwOXrbmtKNZx2q7xPtFDDZLaFozqWmQVXKSieAsDYyZHno9RG9eFQvCO+0UUpSkuSCB7gKgDI90xBFFloOBNlx1FOIJmyFmv4eK+fqf7E2srDPpdRBIkEG4KVCFAjjY+oFMKKzGu1XBw2L1qWFs0bo3ZEW5reMLsjDYppDraPZlQkKb7hB0UIiNZGnCoDfvDYlrAPJW4l5mW+8r84n6RMeN45+VJ2T7dC2VYdR7yO8kc0n3r8YPDrx4Snag+E7NcBmVqbSPHOld/JBrcmqHahGbSML42B+y8rpKd0OkGROza8A+Rz8xisx3M2+vC4pK03SoELTeFJgn1BEg8L8Ca3ph4LQlSTKVAKBHEESD6V847NP0qf1v3TWz7NYxeHZbUk+2RkbKmlTnTIGYIPT+GlToo2mlDr2OsRjtwCM6TG2ktUDDUB87lZJvZiM+OxKoiXnB+yop/hNaH2VYl0pLZVLSGwQmxAKlqVII/W8eEQayzGvlbi1q1UpSjwuokm3ia1vs0UG8O+4tQCBkkk2AQkkkk8IUL9OgJq0e0as0hG4cyjulBcyKlp2+N/Jth7q57Qx6GWluOkJQgFRJjh/GbAcyKwbezeZeNxBWSoNizaDHdTbUC2Y6k35aAVKb+78HGr9m1bDoMpkQVq0znkLmB1k3sKvhcKVmBpxPL+tCyOfUyCGIX+Ufoqhj0ZAa2rOqbbf3R9z+Cv3ZTvKW1HDuH6Nau5J91Z+qBwCvn41rM1mnZ/uooqbfV3W0ElA1znvJJkG0Hjx0EgSdKArXkgbAGxg3IGPFcPPWfWzyVAbqtceyPDeeOa9UUUhqpVoJqC3g3pThiEBJddVdKE6xzVAMDy+RrxvFvGG/oWYViF91IEH2dp9ovkADOl/CTULgcB7PMpSi44sytwjvK6Dkmwt0HIAO+SOnbry43ybv8fAe+xFQwF5uVxVs9T6/bYwhbkWQPzbY5AScx0k6G+oipGivbDWZQTzPpzNYVRVS1DrvOGwbBwC0wGsCc7NwWcyfdHxPKpwCvDLQSABoK6VBosFmSyGR115UKjsVu7h1qzKaBJMkiUz45TUnSGro5Xxm7CRwQ7mNf3hdZZ2r7NbaThvZISiVOzHGzcX5dKq+6TRU9AEk5U+ZUABVn7Y1n22HHDIsxwnMm/wqA3G/vA/zGf3zRVA5z6xrnG5xP8AaV1046vo4QNvy9bkBVc3p33awKkoWha1qTmATliJIuSeY5VZBVO7UdkJdwSncsrZIUDYQkqAWDzEGY5gUCSVgUDIn1DGTd0m3PJZlvZvF+W4j22T2fcSjLmzaTeYHPlXvdvepWDUFIQlcZtSR7wjhUHRVbJnxklptcW8ivT36NppYGwPbdgtYXOzJaD/AOcT3+A1+0uq9vXvi5jvZ50JQEZrJJIObLe957vxqAA5UqkEagib3EW503aIVEOjaKCUOjaA4ZYn7qe3MbBegiZU2PIruPOt3FYp2fNgvpBEy4385+dX7fbfFeA9mEMhftAohRUQkEESCALkgzqK057CmhHg4/3fguB0hFJVaXmjjFzdo5NBUrvZtwYTCOO/WAyoHNarJ8hqegNYbs/Cl53vEmZUo6k8T5kn41J7z76PY4JS4EIQklQSmbkiJJJvxjT3jURhMetuchAnWwPhrQkD4hK0y90Zrp6PRdVS0UgisJnZXOA3Y8ypXenYa2fZPFMIeBI8Ra/KRCh4nwHHdTaxw+KbWJ1AME3BItbWdP1qXam9uJxDQaeUlSAQQAhtMEWEFIBFreFQ4p31ANQZgNt7eG7kj6aglOjvo6k3Orq3BvwP53L6UZdCkhSbhQBB5giQfSoTfx/Js3EkAGUZf21JQT5BU+VMuzjbZfwgSqczUI/Vju3m/ukXg2HQnx2pLI2cuCRK2weozafCi5gG3tls4HJee0UR+rZG8Y6wB4g4rGsO3mWAdCeFI8yUqKTII5gjqDB5gg+ddtmp+kBmIBPw/rV0383VKcNhsQhIOVptt0j7qQ2qJiPq/s61R9O36MS7dYjysF3cmleq0sKRx7JYDwdc255clVd29tqwmJbdSJCTdPMEFJ8DCjfrWmdqbwXs1CkmUqdbUDzBSog+hrH6nsTvGXNnN4ZROZp3MnkWyhUD9VXP7XSqmS3iLDsy+3ylX6N1q6KqjG0a3lkfjko7ZDcuR+iY1sbCemvxteCPoVxZQ0TqUIJ43KU+vCsC3Zw5XiEpGpKUjxUpI11GvX0kjfNofmnPuL/dNaLcKOMby4+wXI6fOvpZ/g1g9z8r5vWqZPO/rUpjdurUz7BJhvP7RXNS4ygzrAHC978gIlOg8BS1ktnexjo25OtfyXoslBDNLHM8XLAdXwvbH0XfC4UrMCY4mCY4DTjNaJuduOXYW4kpYFwJILvKL+7zVx0EXNUjd7aaGXkF9HtGc0rTx0iRz8NCLaGt92VtNp9oOMKC0HQjpYiOBHKt2gqIoYbQ98947huH3Xn3SiGsmqbT/sR3QMid7vHw5bU6abCQAkAACABYAcAByrpRRUlz6Khd5ttnDtj2YzvOHI0jWVHiRyAv6DjUs45lBJIAAkngANTVEwWJOIfXjFWSZaYBmQgWWqCLSSfVXIEzaWsa6Z+TfU7B+dl1dDHruXjY+yy1mW4czzneWSQb6lIPG5ueJAiwFSP48KKK52oqH1EhkecT+bLZAslqV2KxYqPGw/j+OlRVWHAIhtPhPreq2DFDVLrMtvTiiiirlnIpDS0hpJLKu2P8/h/8tf7wqB3H/vA/zGf3zVq7Y8P3cMuNFOJJtxCSkf6Vehqm7nYgJxbc2BUmTe0KSZt0BoqgdqVTSfEcwuvlaZujzmtzAJ5OufRb2KRxAIIIBBEEHQjjIpRQaFXILBd99noYx7zbQhAIUAIgZkhZAA0AKrCpXdDdgYpAypbzAEkqnTMU6QZ+GlJ2q4fLj8wTGdtBmD3iJSTPGAEj0qX7JPeV91f7zVG0D9R8jrC4aSLi9sQus0zI+TRMDmuIxbexIJ7JBxCmsP2d5R+cSk391v8AqPlVN7SthJwzzOQkhbZ11lKr6CI7w+NbRWW9siD7TDGDGVwTwmUWqNTXTTs1HnDdYBZHR2JsekWOGZuLkknLxUP2d/3hH+ajl1q/9pWGQrZzhcgFBSpBie9mCQB4hRHnNUHs7/vCP81HPrVl7YcUoM4dA91S1lXUpCct/wBdR8qnU/8Arw/8T/kUTqGTT0gabdtvowE+yys17Q0o2AJ8Aam91sCVrJAkkpQnxOvDqm/U1qTe4rVpccPMd0elrU8dDCImyzvI1r2AF8AtbSXSd9NUvp4Ig7Vtcl1hcjdZYyjZbp0QrzEcY49a5YjDqQopUII8DqJGlbqzuXhk6hSvvKP/ACxPnyqn9qO66ENIfYbCcpyOROivcJ8FW/WHlTUR0oZ+pLifG1lXovpFVVFU2Ooa1rTgLXvfZnyUL2ZbZ9jjAgk5HRkI1E/VPTvRfkTV57VP93K/zG/3qxvDLUFpKJzAgiJmekca1DfDan5RsQOH3s7aVcO8lUH1seV7VNoL6bW/hw8jl8qvSUDYdMROB75abeIIB54eqzbZQ7/kfPQfiK+gcVs5DjCmVe4pHszGuUiLHnFfP+yR3zrEGdekafxr6KolotRRjeXfCydPu/8AKvIOIazyz/3yXzxt7ZCsLiHGV3KDY3GZJulV+YPrI4VH1snaTun+Us+2aSS80NB9duZUI4kSSPMcaxusaVmq5d7ojSDayAOPeGDuO/zVg3IROLatf2rQ/wBckfCfLlIO44/8y59xX7prEtwllONaJnL7RA8yYHjr8uMA7Zj/AMy59xX7prZdhSwi2x3+RXn2mMdKzG+1vl2QvnBk+7Olqmdo7trTh04lAllSlJMXyEQBJ4pJkA9IN9YRIsPCtr3DZQ9s8trAUCpQWkzxCSAeMxHXSOFC00bZKeTWGILcd2a6nTmkJaGqgkjOBDgRsPd9dxWK1L7vb0P4NeZhdj7yFXQrXUcDfUQak989x14NeZsFbCvdVqU/ortryPH1qq0E5j4XX5LdhqKXSUGFnDaDs47lte7fabh8RlQ7LLyiE5TJQokwMq4i9rKjXjrVyBr502XhFBSXJKcqkqTbiCDPIC3H5XreN3XXVYVtWI/OESbQY+rIPGIJsLnQVvRRTCESyi18t58V5lpX6OKrMNK69u9tAO66jd+8eU4YNI/OPqDSR0MZj01Anhmpm1hg2lLaPdQAkdQJv4kknxNdd6EFWOwg1CEPuQdAQAArxCimvA/GlDaTk1Yo4htu48b2HoPVTpWjVugUUfjxorDRqU1ZmhYRpFVmrFgVS2nwHwtVkaCqxgCu9FFFWoFFFFFJJM9p7JbxDZbeSFoPAjQ8CORHOqhh+zfIv6NaEpkXCTmIn0mADymr3SRRNPVSU5JZbkCoSN6xmoSdXdcgHiNq8tJISATJAAk6nqY416Ipa44nGIbSVOLShI1KiAOep6ChySTdTA2BR28W7jWLaKHUgkA5FcUK5gi8aSONQG6m6juEf0+j74KswOadLa6gcBpU5hN8MI64G230KWSQBcSRaEkiFHwN6mJoiGoMTXNAGItlj5FTnjmAEchcACDY3A42K9VFbd2A1imyl1CVkBWQq+qoiJHoPSpWme1dqN4dpTrysqE6mCdbAAC5JJodpsbpma2sNS99ls/JVnYG5CmXUqWUBKDmCUTc9ZA434zVo2js5D7am3UhSVCCD8xyI50bP2i2+2HGVhaDoR8jyPQ3pzNE1FVJO4OfswFslUyLqic73xuTe/HNVLYu4/5O+lSVJLaSpQABCpiBI046zwFqtoFQ2I3ywbbpbXiGwsGCJMA9VRlHrUu26FAFJBBAIIuCDcEEcIqM9Q+cgv2C2GHsp/Tui7Tge1jc3x8zmvdcsThkuIUhwBSFApUk6EGxBrpNE1QEssVQT2Xw6cjiUskyLKKxPA8DwvPkDM2tjdrDoYUz7MKbVdYVfOQZBV1mOWgGgFShrw68lIlSgkcyQB0ua1pKqWVgjceyNgsAqGRASGUXLjtJJPNUjB9m0OkrUhLeckIQlXu5iUpObhBjjqdbEXqvDTyVCUKSocwQR6ivdNPUyT218hkkyFsZJGZzviUhFZ1vV2aZ3i7hUyFyVNgpSArUlMwIPIaHnw0VSoBJMD5eNMsJt3DuqyNPtOK4pStKjbWwM1VG8McCWg+BFwiY3zMB6lzm7y0kKp7rbhqbWlx/KnIQUti9x7pUZIA4xc6SZAq9EUVC47fTBsrKHMQgLTYgZlQeRygwemtWVFS6Yhz8N2wDgqaelcbiMFxOJzJPiVXtudm4U8F4RLLaSkAg5hCgZzCJmbcvd4iQbPu9sJOFZyBWYlRUpUESeFpMWA4/yp9hMYh1AW0tK0nRSSCD5iu1Oal5iEOGqNw91F0d5TI8kuyxJNueS8PMJWkpWApKgQQRIIOoI41Rtq9ljZUVYcpST9VYJHkpP8QeF7Gb7SVGKd8Ru31APupEEggEi+4keyouyN204XFtJxAQ77RJyqiyVpVmEAnWw/agcqv6RVe3thLbbvFt1ChGsE94ecD0qxCtCWZ07WyOzxB8v9hUxRNiGq0KtbfSDi0E6jDuxf8A9VkHxsTTWve8i/8Ab8MInM0+njayVT/p+NeBWPpNpDmE7W/JW3S9xJ+PCilpKykUlqY2M9KSniD8D/Woeu2DfyLB4aHw4/jpUmmxVMzNdllY6K8oUCARoa9VespFFFFJJFFFFJJNsfig0044r3UJUs+CQSfgKwXeHeN3GO53iLWSgTlQP0QePM6n0A+gVida+f8AejYpwuKcaOgOZB5oVdJ5aWMcQag+9l1nRjqTM8OHathw229Ez2W+UPtKBgpcQoG1iFAg3twrf9iYhTmHaWsypSZJgDXoK+dhWw9mW8Yew/sVn6VnnqpBPdV5E5Ty7vOropG9UWWxve6I6UUUjiypbkBYjicD8K71lXaxvEFrThWyCEHO5H247qZngCSRGpFX/ePbqMIwt1cSB3UyAVq0CR5kTyF6wYZ33SScy1qJJPMmVEx58KhYuIa3ElAaBpW67qubBjNpyv8AgPhT+4O2l4fEFQktEfSpmx+yQPtA6dJFaNvxvWMLhZbMPOiGrTAtmURwhJt1ixvUBuXuyCApQHs27/fXr5i1+kDSs3xuPW8suOqUtSpJJJOpJgToJJtRtbDHStbEMX/vbsdnknoGjTle+pIAjbawti4Y4njblguJVTzFbaecSlC3FlCUpQlAJCAlMBIyi1oFzemVOMNgFue4kkc9B6ms2Nj5DqsBJ8F3NQaeICSYtAG02Fua77J269hnAthxSTaRJyqjgpOhH4tW67u7eRi2Eut8bKTxSoapP40IrAsVgltmFiJ04g+BFW7sv20WsT7I3Q5Ai9jIAPqR6miYona5icLH5GK5jT1PDPSishsbWxG1pw87LY1VhW/e3V4jGOhSpbbWpDaROUBJykwfrEi5rbsa/kaWsapSpQnSwJE+lfOBWVGTcm54kk6+NPOTg0bUD0ZgaXyTOHdAt5/6Wt9lu0lKZDGVAS2nNIBCipayb8I1vrpyve6p3ZmzDDqryXANTEBCSLG89468hyq41qVrGRzFjBYCw9Fx0czp7yvNy4k8yqr2mY1Tez3MsgrUhskGLEyrxkAiOtZLu5j1MYlDrZAUgKIkSBKSk242Vp8q0jtgdIwjQBsp4SOcIWR8azHY6CXQBxBHQTa/TxtztQlM0SVkbXZXC7GnvFoGokbgSHe1l9BbPcUpptSxCyhBUBEZiATEda+dMQe+r7yvma+j2G8qUjkAPS38K+eNtMBGJfQnRLrqR4BagPlQ9WcfNT6J9+QHcFeeyfbaws4exbJWv9IKyiT1BiK1Ksh7Lv7034Ofu/jr5TWvUfKwMZHba0Fc1pB5dXT+DyEUUtJVCEUPvegHBuyNMpHjnSJ9Cal8D+aR9xPyFQe+QnDhI1U4hKRzN7VY60WfsGjxPwo7VVt+8OQ03iEAlWHcSu32SQFT6C94vXGQYKTKSApJ5g3B9DVoxuGS42pCxKVApI5giKouxkKaLmFcPfZMpP2mlXEeZH7fSqayLrqbWGbP8TnyPuj6V9sFJUlH48KPx41zq0UtFFJSSUlsrGx3FacOnQ1Liqt+PGpfZ20Z7q9eB5+PWrWu2FAzw/vNUnRSTS1YgkUUUUkkkVU+0DdH8rZztD6dsHL+mnUok+o6+NW2kpK+nnfTyCWM2IXzSpBBIIIIsQbEEagjgaebG2uvDPoea95B0Oih9ZJ6EWrQe0fcWc2Kwwvq62BrzcTHHmPPnWaONFJhQI43taqixzcRkvTaSup9IQ2NrnAt9/LxU5vfvWvHPBUFLaQAhEzFu8TwKiZvyAFSe6W7ilrSmO+q6j9hHHj/ANzAtF4DYeAzuSRKU/FXAdedbVuxsT8nb7/5xd1dBwTPT5k9K2qMCmiNU/vHBg+VxHSKraC3RdNgxuL7ejb+p8lx3iKcLs1/IAAlpSRMmSvuiY4lStedYZhmc6kpHEgVt3aN/uzEf/H/APa3WM7IdCXkE2EkeoI/jWc0CWdokOBIv5nFamgyYNHTyxDtC9vJuHurTsTcVTkKQgrAPvKhKJ8OPx8tau2zdxEpgvqzfopsnpJ1PlFTuwkAYVmP8NB9RJ+JNP605a90RdFTgMF7YZ+ZzXDydZVkSVTy8+OQ4DJUjtD3aZGAWtptCFNZVAgCSJyqBVBJkK8yBNZdsN4pxCCNZPyJB63A9K2HtHxYRs14H6+VsXi5UD5wAT5Gsb2R+fR4/wADzoCB7nVUbibnWHuu00a2+hqhpyAfb+n7rcd4sRn2ZiFiwVhlqE6wpsm/rWDMe+n7w+Yra3f9xq/9orn/AIZ51iba4UDyIPoZp6sBk9tx+Vb0Xu+jl3n/AKrctwERgkyIlbh8e9E+FvhVjqA3FdBwDUcM4OmvtFHhbQjSpfHbQbZbLjqghCbkkwPDqegvR9a687z4n3XCUzCImMtjYBUnti/urP8Anf8A5rrONg/nP2f3h+P4HSnu+W9isc9N0tIkIT5nvqH2yI8IjxZbBP0mse7+8Pxz5XobR7g6uYR+cCu6rKSSl6PyxyZ2vw7QX0LXz/vewEY/EpH+Ks3/AEjmPxVW/n+NYRv6wU7SxIPFYUPBSUqHwNDVIwuheizrVLx/L8hT/ZQzOIBuIQ4fG6U/8x9NeB1msw7JmPpFKkd1o2t9dYI6/V+NafWnVDV6tu5jfa65mof1lVO/e93vZLSUU12ntBLLSnFfVFhzP1R5mhmtLiGjMqtRTx9vj0JT7mHBWo/pnQfAeiqsoqG3VwBbYzOfnHCXFk630B8uHU1NVpS2BDG5DD7nmoBJFV7erY61ZcRhx9O1oNfaIvmbI46kjjyiasVIRUWPLHXH+xtCm1xabhUXZ200PozIsRZSSbpVextccjxg6GRTqu28W76kKOJwghYH0jV8rqRrAGixwjXx1aYTGJdQFt6XBB95KhqlY4H561lV1GGfroe5/idx+D8rWhmDwu1FFFZaISfjwpaSlpJJ/gtqFNl3Tz4i/wARUu24CJBkVWa64fFKR7p8v51Y1+9CS04di1WSimOF2mlVld0/DyNPqszQLmlpsUUUUlOoqN3g22jC4dby/qjuiYzqPupB6n4SeFYLiHlYh9SoGdxZMAQJJmAOAHyFWftM3hL+KLKT9GyYEEwVwM5PUGU+R5mo7dbZRWoEJlSjkQPmRy8eEGiKSA1MwjvYZnwAzXWwFmh9HOrXi8jhZo45D5Kue4uwAVBUfRtRHJS7G88vePl4VoYppsvABllLYvlFzzJJJPqaeVdXVPXy9nujBvBcXCxwBc83ccSd5KY7bwHt8O61/iIUkai5FrjrFfO7jZSSFWIJB6EWI9a+lCKzXtJ3JJzYvDgk2LqAPVwfCR0nnWe5t8l1vR7SDKeR0UpsHZHx/FQOwu0vE4dtLZCHUJGVIVIUALAZhqB1HnU6vtk7vdw3e6uWnyRNZpRVeu5dbJoShldrmPkSPYqc3m3vexqh7Q5UJMpbT7oMRJ4qPU6SYim2wGZdzcEgnz0HhqT5UwYZK1BKRJPCr7uNu6VLSkiwIccN4tEI8Tp+0eFaui4S6Xr391mJPiMgsPpFVwUNCaOGwc/sgDOxzPLbtKvj+y1HZhYAhRwxbjXvFuCOvemsCr6XrDt/N2V4XErVlPsXFFSFAHKCqVZJ+0L25Xoaru86/wCcUJ0VqWxudTuOdreWaj9l71YrDIyMPKQic0QkibC2YGNKa7S2u9iFFT7i3CY1NrCBCRYW5D50zr0hBJgAknQDWhAXvwxK7Q09PETLqtB2mwHqvNP9iH6ZP4nS34+FDmziloqgk2J1hKdPmRf0402wy4WCTAmD4Gx+BrRghfR1UXWi2R4Amyxauqh0ro6oFM7WsHN4kC+H3X0lNUDfzcoOuflDYWt1am0ZE6QErlRME6JQOAEcZq67LfC2WlJ0KEnwsJBHAjQjpWIbzb1PYnFKcC1oCFENJCiMgHdkQbKMSSOPSpvkbC8Fzb2OR8FxmiKOorHOFPJqdnEjxWo7k7tLwoWp2ApYSkJBmEpkiSDHGIvEamZq0VVtwd5/yvDALMvN91cj3h9VYItca9R1Bq0LWACVEAC5J0AGpNXTyvnfruGJt+CyTT/TEw7Wkg7cb44occCQSogACSTYAcSar7CTjXkuR/szROUH/iLGpI+yNL/xMeCtW0F5UyjCpVdVwpwibDp8o5xFmYw6UJCUAJSLADQCjGRinFz3z6D7+yje66AUtFFVpIooopJJDVZ23uopTinsIsNOqBzpIlDvEZhwM8b/ADmz0hqbHlhuPwPFSa4tNwqLhMeFKU2tJbfTZTaonnKDPfTyPKnVTu2d32sSmHUiR7qhZSTzCtaq+NwuIwY+kScQ0L+1TZxIEk+0SZzDqDz8KCm0eyXtQYH+E/B+D6rRiqQ7Ap3+PGim+D2g26mW1BVpi0ptNxwpxWNJG6N2q8WPijLo/Hxo/HjS0fjwqCdJ+PCu7GNWjQ25G4rh+PGinBsouaHYFTLO2Un3gR11H86eIeChKSD4VW6VCyLgweh1qYktmhn0rT3cFEb3dnSHFl7DpIUoqLiUkAEm+ZKT1mQNZ05u9yd3FNKzOoKciQhAIiZ1Vry/ePlLNbUWBchXjTtvbKfrJIPSDR8VbqROja0AnAnbZDVMVTNqiR5c1uQvcBSdFN2schQsoedvnXcGhVSQRmlrytM60s0Ukyp+8PZyy+StsBCjqL5TebZfd+I8KrS+zJwH81Pg4I+KgfhWq0RR0daW95jXcRc81ITVDW6scr2jcHG3JZ/svs8UkjNkbTIJA7yuGh0nzjxq7bP2ahlAQ2IAvzJMAST5U6ilpp62WcBhsG7gLBDthAcXkkuO0m55lKaZbW2U3iWlNPJzJPwPAjqKe0lSaSDcKay7aHZOsKPsilY4XKDbhBJBJnWeHW3vZvZo9Iz+zaBTc++rwISb9e9HCTrWnRRR0dc+PFjWg79UXUJmyTt1JZHlu4uJCiNm7ssssqbCQrOkpWpQGZzN70kcOg+d6qGL7LyHicOW0oJKkk5pRpCeJPj0m5tWjE14LwGpFUsq3skMhsXeIB90tQiPqmuLW7gSAeNs0z2Js32DDbRVmyCJgAXJNgNACbdKz/fHs6h32uEQspVmK0oAOVWvdTqAb2uJtYQK0dWMT/Xh61Gr24pw5MKkOK4me4jqpeh8Bc1XG/rpdctDtpvl5nIK+GaamaRA8swthuVW3P2Z+RZn8QPZJCC22gjvqkhRIBv9UcBM3iKsreCdxhl8FpixDc95y8gr4gdP+9PsFsOF+1fIcegCY7qI4IB08TfwqWitSSYF2uAL5eAHh9/ZCRs1BYkm9yScyTmvDDCUJCUAJSBAA0ArpRRQqtRRRRSSRRRRSSRRRRSSRXlSZr1RSSVd2zuWy8c6JZd4Lb7t+qRAPjY9ag3sHjWCfaN/lLf2m4C4+4NdOXGJva+xRFXGXXbqSAOHjs4HMK5k7mKg4LbjLo7qwDMZVHKZnSDr5U/qd2hu3h359q0hROqohX7Qg8edVzFbhOtmcHiFISNEOZikc44cBqOd6Cdo6nkP6t5b/wAsRzH2RrKtpzXWlqOCMc2qHcMHE/aaI4W4qvzggeVeEbwtSQ6FsqHBxKk34gHnpa2ooKTRdSzFo1h/KQfTP0RLZGuyKlKK5tYlKvdUlV4sQb8rHW9dPxxrPcxzDZwIU7pKWkpainSUoURoT8aKSkmXZGLWNFK9T/Guo2o5z+A/lTWin1iomNp2J8Nsr5J9D/OvX9tq+yn41H0U+sVAwx7lJjbZ4ov4/wBKX+3P0fj/AEqKilp9cpvp49ynfy/w660HHHp8agFuBIlRAHW3zpk7txhJj2gJtZMqJkA2yzNuVERtqZe4CeAVH0o3q1HGnmPwetePyk/aqqs7Sddth8M6onRSxkR1kkx0iakcLuvinP7w8hpM6MglSh99Xu+h+VFjR9RnI4N4m55D5VToo25uUji9oIbEuLA8TrblrTZjaK3j/s7K1CffX3EeMmSR0inuC3Mwzas4bzrt3nCVmRx71gfAelTaU0Q2jp2Z3cfHAcgflCuIv2VBMbs5zOKcLp+wO42P1Rr4mpljDJQAlACQNAAAB5CulLRJcSLbPRQSRS0UUySKKKKSSKKKKSSKKKKSSKKKKSSKKKKSSKKKKSSKDRRSSSRXJ/DJWIWlKhyUAR6GlopDA4JKGf3Iwav+AkHWU5kkeBBpi5uGEgBjEPtkAxKgtN/0SBzPrRRV31Ev8V+OPupiV4yKbK3PxaT3MWlQj67Yt4a13G7uMm7uHjlkcHxzWooqD3Nf3mN/pb8BW/Uyb11/sDE/aw/o5/OuidhPQJLU9CsDjoCk8I40UUO6CIjuhL6mTevX9hPc2/VX/TSf2G9zb9Vf9NFFV/TRX7vv90/1Mm9cv7AxP2sP6O/zrm5u7izo5h0/qOGfU0UVcI42/uN5BN9TJvXM7r4wqk4lpI/Ran0zXv40idxXSfpMY6Rr3EhBnxzG3SiiiBKWd0NH/wAt+yb6iTenGH7O8KLrC3T+msxPEwmNY08KnMBsNhifYtIQTqQL+utFFO+eR4s5xPmqy9zsynmWlAooqhQS0UUU6SKKKKSSKKKKSSKKKKSSKKKKSS//2Q=="/>
          <p:cNvSpPr>
            <a:spLocks noChangeAspect="1" noChangeArrowheads="1"/>
          </p:cNvSpPr>
          <p:nvPr/>
        </p:nvSpPr>
        <p:spPr bwMode="auto">
          <a:xfrm>
            <a:off x="523875" y="301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2101" name="AutoShape 8" descr="data:image/jpeg;base64,/9j/4AAQSkZJRgABAQAAAQABAAD/2wCEAAkGBhQSEBQUEBQVFBQWFxcVGBgYGBUYGBcYGhgXFxUYFxcXHCYeGBojGhUYHy8gIycpLCwsFh4xNTAqNSYsLCkBCQoKDgwOGg8PGiwkHyUvLSwsMi0qKSwsLCksKjQvKS4sLC0tLywsLzAsLCwsLCwsLCwsLC0sLSwsLCwsLCksLP/AABEIAKcBLgMBIgACEQEDEQH/xAAcAAABBQEBAQAAAAAAAAAAAAAAAQQFBgcDAgj/xABKEAABAwIDBQUEBQkFBgcAAAABAgMRACEEEjEFBkFRYQcicYGREzKhsSNCUnLwFDNigpKywdHhFTRTc6IkNUPC0vEWF2N0g7PD/8QAGwEAAQUBAQAAAAAAAAAAAAAABAABAgMFBgf/xAA9EQABAwICBgkCAgoCAwAAAAABAAIDBBEhMQUSQVFxkQYTIjJhgaGxwRTR4fAVIzNCUmKSorLxctIlNIL/2gAMAwEAAhEDEQA/ANxooopJIooopJIooopJIoopCaSSWiubjwSCVEADUkgAeJNV7aO/bDZytZsQqCYZAVEcz48p1qxkb5DZoupNY52QVlrzmqhYvfTErEhWFwqc0S64krF+KJkeBTNcG8e04mMVtYHWzS0IHD62XveYpPEcf7SRo8BifT7oltHK4XsfIEq84za7LX51xCPvKA+GvCot7frBpn6XMRwSlZnwIEH1qBweF2OFABxlaiR77pMnzIHkateCwTKQksobAiUlCU6HiCOc/GqTVUrcg53IfdM+Hq++COIsor/xtnB9hhcS4bEdzKkidQq+vC1c07zY1ROTAEAR768p/wBQE1OY/aLbKM7y0tpkDMogCToL8a5bO2yw/PsHUOZdcqgSOUgVX+kWDKIeZPwQmDOzrhmG/GyiztPaSwCjDsN62W4VE8vdIA+PlXn221FWjCt/pd8/CT8qskU12ntJDDSnXlZUJiTBMSQBZIJ1IqH6SOxjeR+SmGJs1uKhfYbU/wAbC/sr/wCiknaiL5sK50hYjron5042DvlhsYopZWc4E5VJyqItJHAi/Cp2l+k5NrWf0hTlY+J2pI2x8RZVxGN2nN2cKRxAUsE+BzGPSvK94ceAT+QjydBPomSfKrKa5PPJQkqWoJSNSSAB4k2pxpHfG08x8qu4v3R6qBTvg6m7uBxCU80jNeYFiB866MdoOFMhwuNEahbap8O7N/50/wBn7cYfJDDrbhTchKgSOE+FPHcMlY76Uq+8AfnUxXwnvR24O+4KdzQ02c0g/neubG3mFEBLyCToMwn40+zVEYjdrDLF2kjX3ZT+7HxpsndgI/u7zzWkAKzJH6p1v141frwOyJHEfI+yHsVYqKoW0N63cGfpcTh3bkZblYjgQgApPjYTTnZXaWy7AWMp4lJCgNbkGFD0NTEetgxwdwPxmrTBKGdYWHV32NuaulFN8Lj23BLa0r+6Qfl4UuJxaW0qW4oJSkSSSAABxJ4VWRbAqoY5LvRTTA7UafTmZcQ4nmlQMeMaU5JphincC02K9UVF7W3jw+GH07yEToCZUfBKZUfIU6wG0EPNpcaUFoUJSRx/keBHCKa4vZSMbw3XINt9sE6orzNM9o7ZZw4BfdQ2CYGZQEmJtNIm2JUWtLjZouU+ormy8FAFJCkkSCCCCOYI1FdKdMiiiikkiiiikkikmuGMxyGkFbqghI1Jt0+ZFVDEb0P4kEYRIaaII9q5OYm4ltI8NTz4EVMRktLibAbTl+eCsZG5+Ssu1t4GcMnM8sJ5J1UfBIv56darT+92IfkYVoNoMgOum/G6UjjcEa9dbNWdhNJVnVmdc1K3CVKPWDbh18asGA2bmhStOHX+lDPr4Y+zC3WO85eQ2+Z8kaIGRjWesq34wz7a21POuOhYJCiTGZJMwJgQFD1NVea27f3dU4zDpDRAcbJUgHRUiCnkCbQeY6msb/sp2SPZqkdIrLk6+oeXYngMOWxdvobSNL9MBI5rSM7kDDZxTSlmnOL2ctoJK4706GdImfWl2Zgw64EkwIJMdIqAppTKISLOOwrYdpCmFMaprwYwCbjHLNNKtvZ7vV+Svhtwn2LpCdbIUTZQHDW/9Kd4Hs9W4JDS4MXWrII84JHl/KphjsyVeUsp8SpU/C1aLdG9W79bKweF7+y47SHSejqoHRNie64wNgMdmZ+E07YcZLmHbvZK19DmISPMZVetQvZ7jltYgqRecjZHMKVpz4T5Udo7C0YpttaysoZQJv8AaWdCT0HlXfs5YCn0cD7UGfupzgeo+NV0cbDVEHFoDjxsCpVjjD0fbbAu1fV11stVLtPdI2c5H1lNpPhmB+YFW2Kofa9iowjaAYzuiRzCUqJ8gop9aCdksPRbNesiH8w9MVnG7WIUjFNrQYUnMQbW7pBsdRePOt82fiCtpCyIKkpURyJAJrBN3G5dPRJ+JA/jW/st5UgDQAAeVr0WWNbSMNsS53KwRfSKQu0kW7GsaOZJ+U124+UYV9aDCktOKB5EIUQb8iKwDH7VdfUVPOLWTBOYmLCB3dBbkK+inkApIVcEQRzBsRWD757PZYxa2sMCEICQZUpRzZQVCSeFBOGF1o9GpI+sdGW3ccb2yA9tiicHjVtOJcaUULSZSoag/wARzHHSt63Y28MXh0uAQqAFDUBUA26X/EV8/RWndkm1ZDjKjpCk35TNvA+iatpwHBwOdrjyz9Eb0op7wsnbsNjwOXrbmtKNZx2q7xPtFDDZLaFozqWmQVXKSieAsDYyZHno9RG9eFQvCO+0UUpSkuSCB7gKgDI90xBFFloOBNlx1FOIJmyFmv4eK+fqf7E2srDPpdRBIkEG4KVCFAjjY+oFMKKzGu1XBw2L1qWFs0bo3ZEW5reMLsjDYppDraPZlQkKb7hB0UIiNZGnCoDfvDYlrAPJW4l5mW+8r84n6RMeN45+VJ2T7dC2VYdR7yO8kc0n3r8YPDrx4Snag+E7NcBmVqbSPHOld/JBrcmqHahGbSML42B+y8rpKd0OkGROza8A+Rz8xisx3M2+vC4pK03SoELTeFJgn1BEg8L8Ca3ph4LQlSTKVAKBHEESD6V847NP0qf1v3TWz7NYxeHZbUk+2RkbKmlTnTIGYIPT+GlToo2mlDr2OsRjtwCM6TG2ktUDDUB87lZJvZiM+OxKoiXnB+yop/hNaH2VYl0pLZVLSGwQmxAKlqVII/W8eEQayzGvlbi1q1UpSjwuokm3ia1vs0UG8O+4tQCBkkk2AQkkkk8IUL9OgJq0e0as0hG4cyjulBcyKlp2+N/Jth7q57Qx6GWluOkJQgFRJjh/GbAcyKwbezeZeNxBWSoNizaDHdTbUC2Y6k35aAVKb+78HGr9m1bDoMpkQVq0znkLmB1k3sKvhcKVmBpxPL+tCyOfUyCGIX+Ufoqhj0ZAa2rOqbbf3R9z+Cv3ZTvKW1HDuH6Nau5J91Z+qBwCvn41rM1mnZ/uooqbfV3W0ElA1znvJJkG0Hjx0EgSdKArXkgbAGxg3IGPFcPPWfWzyVAbqtceyPDeeOa9UUUhqpVoJqC3g3pThiEBJddVdKE6xzVAMDy+RrxvFvGG/oWYViF91IEH2dp9ovkADOl/CTULgcB7PMpSi44sytwjvK6Dkmwt0HIAO+SOnbry43ybv8fAe+xFQwF5uVxVs9T6/bYwhbkWQPzbY5AScx0k6G+oipGivbDWZQTzPpzNYVRVS1DrvOGwbBwC0wGsCc7NwWcyfdHxPKpwCvDLQSABoK6VBosFmSyGR115UKjsVu7h1qzKaBJMkiUz45TUnSGro5Xxm7CRwQ7mNf3hdZZ2r7NbaThvZISiVOzHGzcX5dKq+6TRU9AEk5U+ZUABVn7Y1n22HHDIsxwnMm/wqA3G/vA/zGf3zRVA5z6xrnG5xP8AaV1046vo4QNvy9bkBVc3p33awKkoWha1qTmATliJIuSeY5VZBVO7UdkJdwSncsrZIUDYQkqAWDzEGY5gUCSVgUDIn1DGTd0m3PJZlvZvF+W4j22T2fcSjLmzaTeYHPlXvdvepWDUFIQlcZtSR7wjhUHRVbJnxklptcW8ivT36NppYGwPbdgtYXOzJaD/AOcT3+A1+0uq9vXvi5jvZ50JQEZrJJIObLe957vxqAA5UqkEagib3EW503aIVEOjaKCUOjaA4ZYn7qe3MbBegiZU2PIruPOt3FYp2fNgvpBEy4385+dX7fbfFeA9mEMhftAohRUQkEESCALkgzqK057CmhHg4/3fguB0hFJVaXmjjFzdo5NBUrvZtwYTCOO/WAyoHNarJ8hqegNYbs/Cl53vEmZUo6k8T5kn41J7z76PY4JS4EIQklQSmbkiJJJvxjT3jURhMetuchAnWwPhrQkD4hK0y90Zrp6PRdVS0UgisJnZXOA3Y8ypXenYa2fZPFMIeBI8Ra/KRCh4nwHHdTaxw+KbWJ1AME3BItbWdP1qXam9uJxDQaeUlSAQQAhtMEWEFIBFreFQ4p31ANQZgNt7eG7kj6aglOjvo6k3Orq3BvwP53L6UZdCkhSbhQBB5giQfSoTfx/Js3EkAGUZf21JQT5BU+VMuzjbZfwgSqczUI/Vju3m/ukXg2HQnx2pLI2cuCRK2weozafCi5gG3tls4HJee0UR+rZG8Y6wB4g4rGsO3mWAdCeFI8yUqKTII5gjqDB5gg+ddtmp+kBmIBPw/rV0383VKcNhsQhIOVptt0j7qQ2qJiPq/s61R9O36MS7dYjysF3cmleq0sKRx7JYDwdc255clVd29tqwmJbdSJCTdPMEFJ8DCjfrWmdqbwXs1CkmUqdbUDzBSog+hrH6nsTvGXNnN4ZROZp3MnkWyhUD9VXP7XSqmS3iLDsy+3ylX6N1q6KqjG0a3lkfjko7ZDcuR+iY1sbCemvxteCPoVxZQ0TqUIJ43KU+vCsC3Zw5XiEpGpKUjxUpI11GvX0kjfNofmnPuL/dNaLcKOMby4+wXI6fOvpZ/g1g9z8r5vWqZPO/rUpjdurUz7BJhvP7RXNS4ygzrAHC978gIlOg8BS1ktnexjo25OtfyXoslBDNLHM8XLAdXwvbH0XfC4UrMCY4mCY4DTjNaJuduOXYW4kpYFwJILvKL+7zVx0EXNUjd7aaGXkF9HtGc0rTx0iRz8NCLaGt92VtNp9oOMKC0HQjpYiOBHKt2gqIoYbQ98947huH3Xn3SiGsmqbT/sR3QMid7vHw5bU6abCQAkAACABYAcAByrpRRUlz6Khd5ttnDtj2YzvOHI0jWVHiRyAv6DjUs45lBJIAAkngANTVEwWJOIfXjFWSZaYBmQgWWqCLSSfVXIEzaWsa6Z+TfU7B+dl1dDHruXjY+yy1mW4czzneWSQb6lIPG5ueJAiwFSP48KKK52oqH1EhkecT+bLZAslqV2KxYqPGw/j+OlRVWHAIhtPhPreq2DFDVLrMtvTiiiirlnIpDS0hpJLKu2P8/h/8tf7wqB3H/vA/zGf3zVq7Y8P3cMuNFOJJtxCSkf6Vehqm7nYgJxbc2BUmTe0KSZt0BoqgdqVTSfEcwuvlaZujzmtzAJ5OufRb2KRxAIIIBBEEHQjjIpRQaFXILBd99noYx7zbQhAIUAIgZkhZAA0AKrCpXdDdgYpAypbzAEkqnTMU6QZ+GlJ2q4fLj8wTGdtBmD3iJSTPGAEj0qX7JPeV91f7zVG0D9R8jrC4aSLi9sQus0zI+TRMDmuIxbexIJ7JBxCmsP2d5R+cSk391v8AqPlVN7SthJwzzOQkhbZ11lKr6CI7w+NbRWW9siD7TDGDGVwTwmUWqNTXTTs1HnDdYBZHR2JsekWOGZuLkknLxUP2d/3hH+ajl1q/9pWGQrZzhcgFBSpBie9mCQB4hRHnNUHs7/vCP81HPrVl7YcUoM4dA91S1lXUpCct/wBdR8qnU/8Arw/8T/kUTqGTT0gabdtvowE+yys17Q0o2AJ8Aam91sCVrJAkkpQnxOvDqm/U1qTe4rVpccPMd0elrU8dDCImyzvI1r2AF8AtbSXSd9NUvp4Ig7Vtcl1hcjdZYyjZbp0QrzEcY49a5YjDqQopUII8DqJGlbqzuXhk6hSvvKP/ACxPnyqn9qO66ENIfYbCcpyOROivcJ8FW/WHlTUR0oZ+pLifG1lXovpFVVFU2Ooa1rTgLXvfZnyUL2ZbZ9jjAgk5HRkI1E/VPTvRfkTV57VP93K/zG/3qxvDLUFpKJzAgiJmekca1DfDan5RsQOH3s7aVcO8lUH1seV7VNoL6bW/hw8jl8qvSUDYdMROB75abeIIB54eqzbZQ7/kfPQfiK+gcVs5DjCmVe4pHszGuUiLHnFfP+yR3zrEGdekafxr6KolotRRjeXfCydPu/8AKvIOIazyz/3yXzxt7ZCsLiHGV3KDY3GZJulV+YPrI4VH1snaTun+Us+2aSS80NB9duZUI4kSSPMcaxusaVmq5d7ojSDayAOPeGDuO/zVg3IROLatf2rQ/wBckfCfLlIO44/8y59xX7prEtwllONaJnL7RA8yYHjr8uMA7Zj/AMy59xX7prZdhSwi2x3+RXn2mMdKzG+1vl2QvnBk+7Olqmdo7trTh04lAllSlJMXyEQBJ4pJkA9IN9YRIsPCtr3DZQ9s8trAUCpQWkzxCSAeMxHXSOFC00bZKeTWGILcd2a6nTmkJaGqgkjOBDgRsPd9dxWK1L7vb0P4NeZhdj7yFXQrXUcDfUQak989x14NeZsFbCvdVqU/ortryPH1qq0E5j4XX5LdhqKXSUGFnDaDs47lte7fabh8RlQ7LLyiE5TJQokwMq4i9rKjXjrVyBr502XhFBSXJKcqkqTbiCDPIC3H5XreN3XXVYVtWI/OESbQY+rIPGIJsLnQVvRRTCESyi18t58V5lpX6OKrMNK69u9tAO66jd+8eU4YNI/OPqDSR0MZj01Anhmpm1hg2lLaPdQAkdQJv4kknxNdd6EFWOwg1CEPuQdAQAArxCimvA/GlDaTk1Yo4htu48b2HoPVTpWjVugUUfjxorDRqU1ZmhYRpFVmrFgVS2nwHwtVkaCqxgCu9FFFWoFFFFFJJM9p7JbxDZbeSFoPAjQ8CORHOqhh+zfIv6NaEpkXCTmIn0mADymr3SRRNPVSU5JZbkCoSN6xmoSdXdcgHiNq8tJISATJAAk6nqY416Ipa44nGIbSVOLShI1KiAOep6ChySTdTA2BR28W7jWLaKHUgkA5FcUK5gi8aSONQG6m6juEf0+j74KswOadLa6gcBpU5hN8MI64G230KWSQBcSRaEkiFHwN6mJoiGoMTXNAGItlj5FTnjmAEchcACDY3A42K9VFbd2A1imyl1CVkBWQq+qoiJHoPSpWme1dqN4dpTrysqE6mCdbAAC5JJodpsbpma2sNS99ls/JVnYG5CmXUqWUBKDmCUTc9ZA434zVo2js5D7am3UhSVCCD8xyI50bP2i2+2HGVhaDoR8jyPQ3pzNE1FVJO4OfswFslUyLqic73xuTe/HNVLYu4/5O+lSVJLaSpQABCpiBI046zwFqtoFQ2I3ywbbpbXiGwsGCJMA9VRlHrUu26FAFJBBAIIuCDcEEcIqM9Q+cgv2C2GHsp/Tui7Tge1jc3x8zmvdcsThkuIUhwBSFApUk6EGxBrpNE1QEssVQT2Xw6cjiUskyLKKxPA8DwvPkDM2tjdrDoYUz7MKbVdYVfOQZBV1mOWgGgFShrw68lIlSgkcyQB0ua1pKqWVgjceyNgsAqGRASGUXLjtJJPNUjB9m0OkrUhLeckIQlXu5iUpObhBjjqdbEXqvDTyVCUKSocwQR6ivdNPUyT218hkkyFsZJGZzviUhFZ1vV2aZ3i7hUyFyVNgpSArUlMwIPIaHnw0VSoBJMD5eNMsJt3DuqyNPtOK4pStKjbWwM1VG8McCWg+BFwiY3zMB6lzm7y0kKp7rbhqbWlx/KnIQUti9x7pUZIA4xc6SZAq9EUVC47fTBsrKHMQgLTYgZlQeRygwemtWVFS6Yhz8N2wDgqaelcbiMFxOJzJPiVXtudm4U8F4RLLaSkAg5hCgZzCJmbcvd4iQbPu9sJOFZyBWYlRUpUESeFpMWA4/yp9hMYh1AW0tK0nRSSCD5iu1Oal5iEOGqNw91F0d5TI8kuyxJNueS8PMJWkpWApKgQQRIIOoI41Rtq9ljZUVYcpST9VYJHkpP8QeF7Gb7SVGKd8Ru31APupEEggEi+4keyouyN204XFtJxAQ77RJyqiyVpVmEAnWw/agcqv6RVe3thLbbvFt1ChGsE94ecD0qxCtCWZ07WyOzxB8v9hUxRNiGq0KtbfSDi0E6jDuxf8A9VkHxsTTWve8i/8Ab8MInM0+njayVT/p+NeBWPpNpDmE7W/JW3S9xJ+PCilpKykUlqY2M9KSniD8D/Woeu2DfyLB4aHw4/jpUmmxVMzNdllY6K8oUCARoa9VespFFFFJJFFFFJJNsfig0044r3UJUs+CQSfgKwXeHeN3GO53iLWSgTlQP0QePM6n0A+gVida+f8AejYpwuKcaOgOZB5oVdJ5aWMcQag+9l1nRjqTM8OHathw229Ez2W+UPtKBgpcQoG1iFAg3twrf9iYhTmHaWsypSZJgDXoK+dhWw9mW8Yew/sVn6VnnqpBPdV5E5Ty7vOropG9UWWxve6I6UUUjiypbkBYjicD8K71lXaxvEFrThWyCEHO5H247qZngCSRGpFX/ePbqMIwt1cSB3UyAVq0CR5kTyF6wYZ33SScy1qJJPMmVEx58KhYuIa3ElAaBpW67qubBjNpyv8AgPhT+4O2l4fEFQktEfSpmx+yQPtA6dJFaNvxvWMLhZbMPOiGrTAtmURwhJt1ixvUBuXuyCApQHs27/fXr5i1+kDSs3xuPW8suOqUtSpJJJOpJgToJJtRtbDHStbEMX/vbsdnknoGjTle+pIAjbawti4Y4njblguJVTzFbaecSlC3FlCUpQlAJCAlMBIyi1oFzemVOMNgFue4kkc9B6ms2Nj5DqsBJ8F3NQaeICSYtAG02Fua77J269hnAthxSTaRJyqjgpOhH4tW67u7eRi2Eut8bKTxSoapP40IrAsVgltmFiJ04g+BFW7sv20WsT7I3Q5Ai9jIAPqR6miYona5icLH5GK5jT1PDPSishsbWxG1pw87LY1VhW/e3V4jGOhSpbbWpDaROUBJykwfrEi5rbsa/kaWsapSpQnSwJE+lfOBWVGTcm54kk6+NPOTg0bUD0ZgaXyTOHdAt5/6Wt9lu0lKZDGVAS2nNIBCipayb8I1vrpyve6p3ZmzDDqryXANTEBCSLG89468hyq41qVrGRzFjBYCw9Fx0czp7yvNy4k8yqr2mY1Tez3MsgrUhskGLEyrxkAiOtZLu5j1MYlDrZAUgKIkSBKSk242Vp8q0jtgdIwjQBsp4SOcIWR8azHY6CXQBxBHQTa/TxtztQlM0SVkbXZXC7GnvFoGokbgSHe1l9BbPcUpptSxCyhBUBEZiATEda+dMQe+r7yvma+j2G8qUjkAPS38K+eNtMBGJfQnRLrqR4BagPlQ9WcfNT6J9+QHcFeeyfbaws4exbJWv9IKyiT1BiK1Ksh7Lv7034Ofu/jr5TWvUfKwMZHba0Fc1pB5dXT+DyEUUtJVCEUPvegHBuyNMpHjnSJ9Cal8D+aR9xPyFQe+QnDhI1U4hKRzN7VY60WfsGjxPwo7VVt+8OQ03iEAlWHcSu32SQFT6C94vXGQYKTKSApJ5g3B9DVoxuGS42pCxKVApI5giKouxkKaLmFcPfZMpP2mlXEeZH7fSqayLrqbWGbP8TnyPuj6V9sFJUlH48KPx41zq0UtFFJSSUlsrGx3FacOnQ1Liqt+PGpfZ20Z7q9eB5+PWrWu2FAzw/vNUnRSTS1YgkUUUUkkkVU+0DdH8rZztD6dsHL+mnUok+o6+NW2kpK+nnfTyCWM2IXzSpBBIIIIsQbEEagjgaebG2uvDPoea95B0Oih9ZJ6EWrQe0fcWc2Kwwvq62BrzcTHHmPPnWaONFJhQI43taqixzcRkvTaSup9IQ2NrnAt9/LxU5vfvWvHPBUFLaQAhEzFu8TwKiZvyAFSe6W7ilrSmO+q6j9hHHj/ANzAtF4DYeAzuSRKU/FXAdedbVuxsT8nb7/5xd1dBwTPT5k9K2qMCmiNU/vHBg+VxHSKraC3RdNgxuL7ejb+p8lx3iKcLs1/IAAlpSRMmSvuiY4lStedYZhmc6kpHEgVt3aN/uzEf/H/APa3WM7IdCXkE2EkeoI/jWc0CWdokOBIv5nFamgyYNHTyxDtC9vJuHurTsTcVTkKQgrAPvKhKJ8OPx8tau2zdxEpgvqzfopsnpJ1PlFTuwkAYVmP8NB9RJ+JNP605a90RdFTgMF7YZ+ZzXDydZVkSVTy8+OQ4DJUjtD3aZGAWtptCFNZVAgCSJyqBVBJkK8yBNZdsN4pxCCNZPyJB63A9K2HtHxYRs14H6+VsXi5UD5wAT5Gsb2R+fR4/wADzoCB7nVUbibnWHuu00a2+hqhpyAfb+n7rcd4sRn2ZiFiwVhlqE6wpsm/rWDMe+n7w+Yra3f9xq/9orn/AIZ51iba4UDyIPoZp6sBk9tx+Vb0Xu+jl3n/AKrctwERgkyIlbh8e9E+FvhVjqA3FdBwDUcM4OmvtFHhbQjSpfHbQbZbLjqghCbkkwPDqegvR9a687z4n3XCUzCImMtjYBUnti/urP8Anf8A5rrONg/nP2f3h+P4HSnu+W9isc9N0tIkIT5nvqH2yI8IjxZbBP0mse7+8Pxz5XobR7g6uYR+cCu6rKSSl6PyxyZ2vw7QX0LXz/vewEY/EpH+Ks3/AEjmPxVW/n+NYRv6wU7SxIPFYUPBSUqHwNDVIwuheizrVLx/L8hT/ZQzOIBuIQ4fG6U/8x9NeB1msw7JmPpFKkd1o2t9dYI6/V+NafWnVDV6tu5jfa65mof1lVO/e93vZLSUU12ntBLLSnFfVFhzP1R5mhmtLiGjMqtRTx9vj0JT7mHBWo/pnQfAeiqsoqG3VwBbYzOfnHCXFk630B8uHU1NVpS2BDG5DD7nmoBJFV7erY61ZcRhx9O1oNfaIvmbI46kjjyiasVIRUWPLHXH+xtCm1xabhUXZ200PozIsRZSSbpVextccjxg6GRTqu28W76kKOJwghYH0jV8rqRrAGixwjXx1aYTGJdQFt6XBB95KhqlY4H561lV1GGfroe5/idx+D8rWhmDwu1FFFZaISfjwpaSlpJJ/gtqFNl3Tz4i/wARUu24CJBkVWa64fFKR7p8v51Y1+9CS04di1WSimOF2mlVld0/DyNPqszQLmlpsUUUUlOoqN3g22jC4dby/qjuiYzqPupB6n4SeFYLiHlYh9SoGdxZMAQJJmAOAHyFWftM3hL+KLKT9GyYEEwVwM5PUGU+R5mo7dbZRWoEJlSjkQPmRy8eEGiKSA1MwjvYZnwAzXWwFmh9HOrXi8jhZo45D5Kue4uwAVBUfRtRHJS7G88vePl4VoYppsvABllLYvlFzzJJJPqaeVdXVPXy9nujBvBcXCxwBc83ccSd5KY7bwHt8O61/iIUkai5FrjrFfO7jZSSFWIJB6EWI9a+lCKzXtJ3JJzYvDgk2LqAPVwfCR0nnWe5t8l1vR7SDKeR0UpsHZHx/FQOwu0vE4dtLZCHUJGVIVIUALAZhqB1HnU6vtk7vdw3e6uWnyRNZpRVeu5dbJoShldrmPkSPYqc3m3vexqh7Q5UJMpbT7oMRJ4qPU6SYim2wGZdzcEgnz0HhqT5UwYZK1BKRJPCr7uNu6VLSkiwIccN4tEI8Tp+0eFaui4S6Xr391mJPiMgsPpFVwUNCaOGwc/sgDOxzPLbtKvj+y1HZhYAhRwxbjXvFuCOvemsCr6XrDt/N2V4XErVlPsXFFSFAHKCqVZJ+0L25Xoaru86/wCcUJ0VqWxudTuOdreWaj9l71YrDIyMPKQic0QkibC2YGNKa7S2u9iFFT7i3CY1NrCBCRYW5D50zr0hBJgAknQDWhAXvwxK7Q09PETLqtB2mwHqvNP9iH6ZP4nS34+FDmziloqgk2J1hKdPmRf0402wy4WCTAmD4Gx+BrRghfR1UXWi2R4Amyxauqh0ro6oFM7WsHN4kC+H3X0lNUDfzcoOuflDYWt1am0ZE6QErlRME6JQOAEcZq67LfC2WlJ0KEnwsJBHAjQjpWIbzb1PYnFKcC1oCFENJCiMgHdkQbKMSSOPSpvkbC8Fzb2OR8FxmiKOorHOFPJqdnEjxWo7k7tLwoWp2ApYSkJBmEpkiSDHGIvEamZq0VVtwd5/yvDALMvN91cj3h9VYItca9R1Bq0LWACVEAC5J0AGpNXTyvnfruGJt+CyTT/TEw7Wkg7cb44occCQSogACSTYAcSar7CTjXkuR/szROUH/iLGpI+yNL/xMeCtW0F5UyjCpVdVwpwibDp8o5xFmYw6UJCUAJSLADQCjGRinFz3z6D7+yje66AUtFFVpIooopJJDVZ23uopTinsIsNOqBzpIlDvEZhwM8b/ADmz0hqbHlhuPwPFSa4tNwqLhMeFKU2tJbfTZTaonnKDPfTyPKnVTu2d32sSmHUiR7qhZSTzCtaq+NwuIwY+kScQ0L+1TZxIEk+0SZzDqDz8KCm0eyXtQYH+E/B+D6rRiqQ7Ap3+PGim+D2g26mW1BVpi0ptNxwpxWNJG6N2q8WPijLo/Hxo/HjS0fjwqCdJ+PCu7GNWjQ25G4rh+PGinBsouaHYFTLO2Un3gR11H86eIeChKSD4VW6VCyLgweh1qYktmhn0rT3cFEb3dnSHFl7DpIUoqLiUkAEm+ZKT1mQNZ05u9yd3FNKzOoKciQhAIiZ1Vry/ePlLNbUWBchXjTtvbKfrJIPSDR8VbqROja0AnAnbZDVMVTNqiR5c1uQvcBSdFN2schQsoedvnXcGhVSQRmlrytM60s0Ukyp+8PZyy+StsBCjqL5TebZfd+I8KrS+zJwH81Pg4I+KgfhWq0RR0daW95jXcRc81ITVDW6scr2jcHG3JZ/svs8UkjNkbTIJA7yuGh0nzjxq7bP2ahlAQ2IAvzJMAST5U6ilpp62WcBhsG7gLBDthAcXkkuO0m55lKaZbW2U3iWlNPJzJPwPAjqKe0lSaSDcKay7aHZOsKPsilY4XKDbhBJBJnWeHW3vZvZo9Iz+zaBTc++rwISb9e9HCTrWnRRR0dc+PFjWg79UXUJmyTt1JZHlu4uJCiNm7ssssqbCQrOkpWpQGZzN70kcOg+d6qGL7LyHicOW0oJKkk5pRpCeJPj0m5tWjE14LwGpFUsq3skMhsXeIB90tQiPqmuLW7gSAeNs0z2Js32DDbRVmyCJgAXJNgNACbdKz/fHs6h32uEQspVmK0oAOVWvdTqAb2uJtYQK0dWMT/Xh61Gr24pw5MKkOK4me4jqpeh8Bc1XG/rpdctDtpvl5nIK+GaamaRA8swthuVW3P2Z+RZn8QPZJCC22gjvqkhRIBv9UcBM3iKsreCdxhl8FpixDc95y8gr4gdP+9PsFsOF+1fIcegCY7qI4IB08TfwqWitSSYF2uAL5eAHh9/ZCRs1BYkm9yScyTmvDDCUJCUAJSBAA0ArpRRQqtRRRRSSRRRRSSRRRRSSRXlSZr1RSSVd2zuWy8c6JZd4Lb7t+qRAPjY9ag3sHjWCfaN/lLf2m4C4+4NdOXGJva+xRFXGXXbqSAOHjs4HMK5k7mKg4LbjLo7qwDMZVHKZnSDr5U/qd2hu3h359q0hROqohX7Qg8edVzFbhOtmcHiFISNEOZikc44cBqOd6Cdo6nkP6t5b/wAsRzH2RrKtpzXWlqOCMc2qHcMHE/aaI4W4qvzggeVeEbwtSQ6FsqHBxKk34gHnpa2ooKTRdSzFo1h/KQfTP0RLZGuyKlKK5tYlKvdUlV4sQb8rHW9dPxxrPcxzDZwIU7pKWkpainSUoURoT8aKSkmXZGLWNFK9T/Guo2o5z+A/lTWin1iomNp2J8Nsr5J9D/OvX9tq+yn41H0U+sVAwx7lJjbZ4ov4/wBKX+3P0fj/AEqKilp9cpvp49ynfy/w660HHHp8agFuBIlRAHW3zpk7txhJj2gJtZMqJkA2yzNuVERtqZe4CeAVH0o3q1HGnmPwetePyk/aqqs7Sddth8M6onRSxkR1kkx0iakcLuvinP7w8hpM6MglSh99Xu+h+VFjR9RnI4N4m55D5VToo25uUji9oIbEuLA8TrblrTZjaK3j/s7K1CffX3EeMmSR0inuC3Mwzas4bzrt3nCVmRx71gfAelTaU0Q2jp2Z3cfHAcgflCuIv2VBMbs5zOKcLp+wO42P1Rr4mpljDJQAlACQNAAAB5CulLRJcSLbPRQSRS0UUySKKKKSSKKKKSSKKKKSSKKKKSSKKKKSSKKKKSSKDRRSSSRXJ/DJWIWlKhyUAR6GlopDA4JKGf3Iwav+AkHWU5kkeBBpi5uGEgBjEPtkAxKgtN/0SBzPrRRV31Ev8V+OPupiV4yKbK3PxaT3MWlQj67Yt4a13G7uMm7uHjlkcHxzWooqD3Nf3mN/pb8BW/Uyb11/sDE/aw/o5/OuidhPQJLU9CsDjoCk8I40UUO6CIjuhL6mTevX9hPc2/VX/TSf2G9zb9Vf9NFFV/TRX7vv90/1Mm9cv7AxP2sP6O/zrm5u7izo5h0/qOGfU0UVcI42/uN5BN9TJvXM7r4wqk4lpI/Ran0zXv40idxXSfpMY6Rr3EhBnxzG3SiiiBKWd0NH/wAt+yb6iTenGH7O8KLrC3T+msxPEwmNY08KnMBsNhifYtIQTqQL+utFFO+eR4s5xPmqy9zsynmWlAooqhQS0UUU6SKKKKSSKKKKSSKKKKSSKKKKSS//2Q=="/>
          <p:cNvSpPr>
            <a:spLocks noChangeAspect="1" noChangeArrowheads="1"/>
          </p:cNvSpPr>
          <p:nvPr/>
        </p:nvSpPr>
        <p:spPr bwMode="auto">
          <a:xfrm>
            <a:off x="676275" y="1825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2102" name="AutoShape 10" descr="data:image/jpeg;base64,/9j/4AAQSkZJRgABAQAAAQABAAD/2wCEAAkGBhAQERUUEhQUFBUWGBgZFBUYGBgYGRYYFxUXFxUVGBcYGygfFx0jGRUUHy8gIycpLCwsFx4xNTAqNSYrLSkBCQoKDgwOGg8PGi4iHyUyLCovLDItMjUtKjAsNCotLCk0LC80KSk2LCwsKSwsLCwsLCwsLCwsLCwsLCwsLCwsLP/AABEIAOEA4QMBIgACEQEDEQH/xAAcAAEAAQUBAQAAAAAAAAAAAAAABgMEBQcIAQL/xABKEAABAwIDBQUDCAUKBQUAAAABAAIDBBEFEiEGMUFRYQcTInGBMpGhCBQjQlJykrEzQ2KCwRY0U3OisrPR0vAVJDVE4RhUdJPT/8QAGgEBAAIDAQAAAAAAAAAAAAAAAAQFAQIGA//EADIRAAICAQMEAAQEBAcAAAAAAAABAgMRBBIhBTFBURMiI0IUYaHBFTKBsVJxkdHh8PH/2gAMAwEAAhEDEQA/AN4oiIAiIgCIiAIiIAiIgCIiAIsVtFtRSYfF3tVK2NvAHVzjyY0auPkFqDaT5R7rltDTgDhJMbk9RGw6erj5IDeiLlWr7a8bkN/nOQcmRxgfFpPxXxT9suNsIPztzujmROB/sX+KA6tRc+YH8o6rYQKuCKVvF0ZMb/Oxu0+WnmttbI9pOH4npBLaS1zDJ4ZBzsL2d5tJQEpREQBERAEREAREQBERAEREAREQBERAEREAREQBERAFBu0ztQhwiPK0CSqeLxx8Gjd3kltzeQ3m3mRltvtso8Ko3zvs5/sws+3IRoPIWJJ5Bcl4tis1VM+eZxfJI7M5x58hyAFgBwAAQFXHMeqa6Z01RI6WR3E8Bwa1o0aOgUswDsSxeraH92yBpFwZ3FhP7jWuePUBTPse2Kp6WOOuq2l88vio4A0veGD9dkHE8HGzWgg3F9NuHaAs1lpqiJnF5Ecgb94QyPcB1tYcSEBznjvYfi9K0vEbKhoFz3Di8j9xzWuPoCoA5pBsdCN4XcEUrXAOaQ4EXBBuCDuII3rUXbd2ZMnifX0zAJoxmnaNO9YPafb7bRqTxAPEBAc9r7imcxwc0lrgbgg2II3EEbitl7D9hdXXxtmqH/NonAFgLc0j2nUODbgNB4Em/G1t8vrfk2UxZ9DVytfwL2Mc0nybYj4oCz7Me3IktpsSdvsI6k/Bs3+v38St4g33Ljza/Ymrwubu6llgb93I3VkgHFp/MGxC2h2H9qBBZh9W64OlLI47jwgJ5fZ/DysBvRERAEREAREQBERAEREAREQBERAEREAREQBEUT7UtpPmGGTytNpHDu4ueeTw3HUNzO/dQGhO2LbQ4jXuax14ILxxa6Eg/SSfvOGh5Naops9h4nqYo3AlrngOA3kX1a3qdw6kLHlbD7CMGFRizHEXEEb5fUWY3+1ID6IDovAcGEDLuDe9fbvCNwsPDEzlGweFo9d5N8oiIDCRxijqAG6QVDj4eEc5Bdca+FsgDrjdnF97ys0RfesZtNTOfTSZfbaM8f8AWR+OP+01o9SqrsaiEDZyTke1rmAAlzs4BY1rRq5xvoAgL8BFhw6um1b3dM07g4d7L5kBwYw9Lv8APgvThdWN1Y6/7UMRb7mgH4oChttsnFidHJTyAXIvE7iyQDwOHroeYJC5AmifDIWuux8biCNxa5psfIghdiPxOen1qWNdGL3mhDvCOckRu4D9ppd1DRquYu1eBjMXq8li1zxICNQe9jZISCN9y8n1QHQXZRtr/wAUoGvefp4j3c/VwHhk/ebr55lNFzP2CbRGmxIQk+CpaWEcM7QXxnz0c399dMIAiIgCIiAIiIAiIgCIiAIiIAiIgCIiALS/ylMQIhpIftPkkI+41rR/iFboWgflKPPzikHARPPveL/kEBppbp+TVCDNWO4iOIDyc95P90LSy278nCvDa2oiP6yHMOpjkbp7nk+hQHQyIsRtc6UUNUYb94IJSy2/MGG1uvLrZAew7QUlT3jIJ4ZXx/pGse1xbrbUA6a6KNbNYrTw0kdXWSsijjaIKfOQABHeNz2ji95ad2uVo3eK+ucF7S312IwFsDIY4RM95aALQNheXMNvq+yfMBXeN7Ry4VBhrpIhIYY6mJ7XC4ZUExOzWPHI64PJxQG76GuinjbJE9skbxdr2kFrh0IVda/7GcWlq6SeeRoY2Wpe6No0aBkjD8o4DOHnzJWwEAXNXbxsgyjrGTQjLHUAktG5sjLBwHIEOaQPvW0C6VWiPlG4qxxpoQbuBe89BYNHvOb8KA1FgGJmmqoZx+qkY/8AC4Ej3Ahdpg3XDq7P2XqDJRUzzvdBC4+ZjaSgMoiIgCIiAIiIAiIgCIiAIiIAiIgCIiALRHyloPpKN/Nsrfc6Mj8yt7rUnyjsPL6GCUfq5rHykYf4sCA53Uh2B2j/AOH4hBUH2GutJ/VvBa/zs1xPoo8tpdi3ZmK+T51UtvTROs1hGk0g1sebG6X5nTmgOjopWvaHNIc0gEEG4IIuCDxBC+1HXRTUGbumGWm1cGN1kgubuaxn6yPUkNHibuAcLAWM237ZG/8ALxSyOO76N7B6vkaGt99+QK0nZCCzJpGyi5dkWW1OF0kRMFNDFFJVH6Z0bGtcY2kOlc4gbtQ3XS8g5qwxHDA8uMrPnkb8vfQSZSXFujZY3aWkaCRqRmbpcWCuqKlkzOlmcHSv3keyxo1bGy+pA1JJ3kk6aAXi5bVdTm791T4X+jLanSpV4muX+hmNn8aojG2KnyRtjFu6AyGPoYzYt9Rr1WWdXxje4KEVeHQzW7xjX23EgXH3Xb2+hVbZXZalk70vizsa+zC98jgdBnbZziCAdN3MK20fUlqZbHHD/Qh36V1Ldng+dtO1eioGOGcPl4RtILr9fsDqfiuatotoJq6ofPMfE7cODWj2WjoF012g9mlPiNH3UTGRSxAmnc1oaAd5jIAAyu+BseGvK1RTuje5jwWuaS1zToWuabEEcwQVbEMprsTYB18Mov8A48X9wLjtdk7FRZcOoxyp4f8ACaUBmkREAREQBERAEREAUH2Y7UYquqfTSRGnfdzY8zr53NNiwjKMj+OXXj6zhaX2swaN+K1cZu3O2KZrm6Fj7AFzTwN9TzUfUWuqO/x5JWmqV0tnnwboRaxwXtGno7R4i0yRjRtXGL6cO9YNb9R7jvWwMLxumqm5oJWSj9lwJHmN7fVb13QsWYs87aZ1PEkXyIrLFMap6VmeoljhbwL3BoPQXOvovU8S9RQmq7Z8EjNjVB33I5HfENVs3t0wQj9O8dDDL/BqAnc87WNLnuDWtBLnOIAAG8knQBaV7WO1nDaqkmo4c8znZbStAEbXMe1wILtXbraC2p1UH7QO0usxh5YwOjpWnwRA+1bc6Uj2ndNw4czFaXZ2ok9lhPkC7+6CtJTjHuzeNcpdkfOzuCSVtVFTxe1K8NB+yPrOPRrQSfJdiYJhEVHTxQRCzImhrfTeT1JuT1JXPPZ5hFbhtQahtO2R+QsZ3pyBmYi7rA3JsLepU7n2ixqbfUQQDlFFmPvkv8FGlraY/cS4aC+X2m2VDcboRSy5m27qQ6j+jefya74HzUJmw2ol/TVtXJ0EhYPcFSi2WpmuDiHucDcOdI8m/vVbrNVTqK3Bp/k/RP0/T7q5bsom6LF4ZXWtG86/Ud9ocj1HxV1X1wibzcfZbz6+QXNODTwSmmng9lkD5Gw942Mv9pxIGVvEi51cdwHqpvQwxxsayO2VosANdP8AfFajrMHhnN5mCR3Fxvx5W3BWjdlKdusfeRHnHI5v8Sr3Q31aaOGuX3Z5ajQWW45X+Ru9c5/KC2UFPWMqmCzKkHPbcJWAAnpmaWnqQ5SumqMTp/0Fc9w+xO0SDyzHxD0WN2+xytr6F1PU0rS8Oa+OaEktDmmxuwguALS4equa9dTPzgrLOn3w8ZNHrqvsw7Q6XEqdkTD3c8UbRJEeTWhudn2m6eYvrwvy/LhUrTYt/wB+W9VcLxCoopo54i6OSN12utx4g8wRcEcQSpakn2ZCcJLujtNFp4fKQoxEwmmnMuUZwMgYHW8Qa4uJIvuJCs//AFLx/wDsX2/rx/8AmtjU3avmSVrQXOIaBqSTYAcyTuWmqft7lrJGw0lK2OR17OleXNFgSTZoHAFeVeH1FWc1dUPn490PBEP3G7/NRL9XCnh9ybp9FZfzHsSzHO1KMExUDPnUu4vGkLOrn/W9NOqr9ne1FVVOqYqoxukhcyzmNy3D2k7uhG/qo1BTsjaGsaGtG4AWCvuzd1sSrRzjhPw/8qHptZO67HZE7VaGFFGVyzZiIitykC1Jjr8+M1ZH1I4WHzLQ5bbK0vhtR389ZUbxLUPynmxnhZ8FXdRlinHss+lxzdn0ZEhYyfZqnc7M1pjfwfG4sI/DosovFzsZOPKZ00oxlxJZLGOCuj0ixCqaOAcRJ8XKKbXbDVdY8zOqjPLYC0gy6Dg0g2b5WspzdLqTDWXRfEiLPQ0TWHE58r8Olp3lkrHMcOBHxB3EdQmHYdJUStijF3ONgPzJ5ADW63rUU1LWMLXCOZoJB3OynjYjVp8lQwjZakpHF0MYa4ixJJcbchc6BWP8UWzmPzfoVn8Je9Yl8v6lHZ/ZGnpIg3I17975HNBLndL7hyCzYFty9RU05ym8yeS9hCMFtisIIiLU3CKnNO1jS5xDQN5JsF9RyBwDmkEEXBGoIPEIYyHsBFigZrckk8ybm3JfSLBjas5CIvLrJseovLr1AUpqWN/tsa77wB/NYvENkaOdha6Jovuc3wuB5ghZlFtGco8xeDSUIyWJLJqPaLs2qKe74bzR8gPG0dW/W8x7goiIXF2WxzXtltrfda3NdFKiaSMuzljcw3OyjMPW11Z1dTnFYmslTb0mEnmDx+RH9idkm0UWZ4BnePGfsjf3Y8uPM+ikyIq2yyVknKXctaq41RUI9kFedmUeavr38AIWetif4Kxc8AEnQDUnoN6z3ZHRn5pJUOFjUzPePuN8DPycfVWHTY5tz6K3qs8VbfbJ0iIuhOZMPthi3zWhqJtxZG7L953hZ/ac1axwGj7qnjYd+UF33neI/E/BSvtfnPzWGEfrqiNp6tbdxHvDVhFR9UnzGJ0HSIfLKYUM23DjPC0Ei4tx4vtf8lM18Pha4gloJG4kAkeV9yqq57JZLe2G+O012/A3CrFN3h1+vY/ZLt1+nNfWD4WZzPGXuAYL6cSwuFiDzuVlJv8Aq7fMf4RUpmga1ryGgEtNyAATod9t6lzucUl7SIcKFJt+myF7J45DTMk7wnxFuUAE3sHX8t4Uxw7FYqhpdE69t4sQR5gqJbE4VDMJHSMDy0tAvewuDfT0VXY0Zaqdo0AB08pAB8CVrdCMnJrujNE5RUU+zJFiGP08Bs94zfZALj6gbvVeYZtBBUEtjccwF8pBBtzHNQuscZ6uR8MRmF/ZLSRuy3Iad1xpcqtgAcK9mZgjPiuxosB9E7S1zZHRFRz5xk2Wok548ZwSmu2ppoX5HOJdezsouG+Z/wArr4i2vpHOy5yOAJaQD68PVYHbekY2aMtaAX3LyOJuBf3KptlhEMEUfdsDTmIJ1uRl4k71iNdbUe/IlbYnLtwXO2+Fgs7/ADOu3K3Lw1cdeh1VXC8ehpqSASF13Ndawvue5e7RuJw9pO8iIn3BRJjnHue/D+5GjbaeHN4svPU6reuG+GJeGaWT2Wbo+UbEwvGIqlpMZPhNiCLEX3K+VtQUsTGDuWtDXajLuOmh66K5UKWM8E+OcclCupu9jey5bmaRcbxfioD8xdSVkbZXuDQ5rg8XsRffv0F9CtirA7ZUTX0znkeKOxafMgEeR/gF7Uzw9vhnhfXlbvKIy6gNTWPZE9xaXOJeb2Avrx1F9BzU176OkhYJJNGgNzHe4gcBvKxuxFG1tPnA8Tycx6NcWgfC/qsZtRaStijkNo7M420c7xHputdesvqT2eF+x5R+nDf5f7mdo9qqWV2UPIJ3ZgW38juVfFcchph9ITci4aBcnh5D1Ue2wweniha5jQx2YAAfWFjfTjbTX/NfWORCTD45XtvIGsGbjYnX32C0VcHhrOHwbO2aUk8ZXJnJtoqdkLJXOIDwSwW8RtvFuh05K5w3EWVEYkZexvodCCDYgqMy0zHYU1zgCWNOQ8iZbG3osnsX/NG/ef8AmtZwiotr3g3hZJzSfrJitvZXtfFZxDbONgSNQRrp5hSfCnOMERcbkxsJJ4ktF1Hdv4SWxEc3D3gH+ClNMzKxo5NA9wCTf0o/1FafxZf0MdtNK4U5az25S2Jg5l5tb3XW38Iw1tNBFC32Y2NYOF8otf1OvqtUsh73EaCLeO9MhH9W3MPjdbiVz0yGK3L2UfVZ5tUfQREVoVBrzta9vD+Xzg+/KLLFrN9r8B+awzD9RURuPRrrtJ95b71hVz/U19RP8jpelP6TX5hWuJ0ZmiexriwuGjhw1B+NrequkVWnh5LZrKwyGfyElvfvxfnZ1/fdZyTBXmkEHenMLfSWOvizW33tw38Fl0XrK6csZPGNEI5x5Irh+xskRd9PbM1zfCCNXCwJ14Jhmx0kMzZO+GhuQAQXdDrxUqRZd835C08FjgilXsPd7jFKWNcblpB0ub2uDqPNUf5BODgWT265SDfiRY/xUxRFfZ7MPTV+iL4tshJPKX99obWDgdLADSx6XXzXbHSSBgM98rQ05gTrcm41629FKkWFdNY5MvTweeO5EZdiZXMa35xewOhBtvvpr/uy+v5FSd0YzN9YOAynKLBw53F83wUsVGSrjb7T2DzcB+ZWfj2Mx+HrX/pitnsAfSl2aXOCAA0AgCx36lZtWbsYpx+ui/G3/NeDGab+mj/G3/NaS3SeWjeOyCwmXqjmObLyVEpeJsrSAMpBIFh0Pqs5HXRO9mRh8nNP5FV1iMpQeUZlGNiwyNYLspJTyteZrtF/CAbG4I1ubcb+iyON4BHVNGYlrm+y4deBHELKIsuyTluzyYVUFHbjgilLsKMwMspeBuaARfoSSbDoFIq2gZLE6J2jSLacLbreRA9yuUSVkpPLYjVCKwkQ/wDkE7Ud/wCHWwynf1Gayyezuzr6Vzi6TMCLBoBAGt76n/d1nUW0rpyWGzWNEIvKRhNodm/nZYc+QtuN1wQTfnvWWpacRsawXIa0NBO82FlVRaObaUX2PRQSbku7KOC/9Zo/6uf3925bcWmKyrFNVUdSdGxTZZDyZIMpJ6BbnBXQ9OknTg5nqcWr8hERWJWGO2iwdtZSzQO3SMLQeR3td6OAPotQ4biwjtT1V4p4/C5r/Dmy6BzSdDcWW71YYtgVNVsyVETJW8MwuR9072+YIUTVaVXr0ybpNXLTt8ZTNbgr1Zer7JI23NHUzU/7B+lj/C6xHvKxM+yGNRbhTVA6OMbvcbBU0+nWx7cl5X1OmXfg8RWj4cUZ7eHTebHsePgvgS153YdV+rQPivD8Jd/hJK1lD+5F8ioRYVjEvsUTY+ssrfybqsnS9mldL/OawRDiynbr/wDY7d7ivSGgul4weM+o0R85MbU1kcYvI9rB+0QPzWCrtvKSLc4v8hYe91vyWzcM7L8NgOYxd8/7UxMh/CfD8Fqft+2HFPKythaGxy2ZK1osGyNHhdYaAOaPe3qp1fS197K+zqz+yJldmKutxYPNG2na2Nwa90jySCRceFo109NCpPD2X1j/ANPXlvNsMYb/AGif4LU3YltcKHEQyR2WKpAjffcH3+icf3iW34B5XUKmw0VMfBAnr75/cQaLsfof1slVNzzzG3uYAr+Hsuwlv/asP3nPd+blKkUlVwXZEZ2zfdswDNgcMG6kg/AD+a9dsHhh/wC0g/AFnkWdq9Gu+Xsi83ZlhL99LGOrczfyKx0vY/Q/qpKmD7kxt7ngqcosOuD7o2Vs12bNbVHZjWx609dn/YnYD6Zm6/BYPGI8RoI3SVdOwxNtmlikGUXIAu13iGpHvW5Vo/5RO2AtHQRnXSWfp/RMPxcR91Rp6GmfjBKr198POT6oNrKSa1pA0ng7T47j71lwVz1RCVz2tizFziGta3UuJNgAONyV0ZhvZDNFTxZKySKfKO9aQHxF+8gN0tbdfXcq+3pjXMGWVXVk+LEUUVR+xGNN3SUcnXxtPusvWbB4y/2pqSMccrXuI8ri3xUX8Bd6Jf8AEaPZSVlXYzBD+kkaDyvc/hGqkNP2TF/86rZ5RxbGBC3yNrk/BSPBdhMPpCDFTszj67hnffnmdcj0spFfTJP+d4I1nVoL+RZNasw6uxJhjgpXNieLGae7G25tb7Tjpwutu4PROgp4onPzujY1pf8AaLWgX+CvEVtRp4UrESm1Gpne8yCIikEYIiIAiIgCWREAREQBY7aDA4q6mlp5hdkjS08wd7XDqCAR1CyKo1VXHE0ukcGNG8k2Cw3jlhLJxxtRs5Nh1VJTzCzmHRw3PadWvb0I1+HBdGdj3aEMTpRFK7/moGgSX3yMGjZRz4B3XzCw3ahhkGMRgRR5ZY793O7w3HGMttctPM2sdeYOjKGtq8Lqg9maGeJ3H4gjc5pHoQV4Vaqm6TjXJNo9Z0zrScljJ2aihXZ32oUuLRhtxFUtH0kJO+298ZPtN+I48CZqpB5BERAERYHa/bWkwuEy1D7HXJGNXyHk1v8AE6BAfO3G2MOFUj55LF26KO+skltGjpxJ4AHouSMWxWWqnknmdmkkcXOPU8ByA3AcAAFldtttanFagzTGzRcRRD2Y233DmTpd3H3AXOwGygrahrpw/wCaxuHfOaNTxyN8+NtQLnfZaTsjWt03hG0YuTxFZNh9gnZ5mcMRqG6C4pWnidzpvTVretzwC3srXDXwmJncZe6DQGBnshoFg0AbrWtZXS2TzyjV8BERZAREQBERAEREAREQBERAEREARFjdoayWKBzoW5naDdmyg735R7VuS1nJQi5PwbRjuaSKWObRMp/CBnlI8LAd37Tz9UfmodUSyTOzzOzu4D6rejW8PPeqMDg67g7OXG7nE3JPMqquF1/UrNTJxXEfX+50Wm0kKVnu/YWB2q2Pgr2Wf4ZAPBKBqOh+03p7rLPIq2u2dUlODw0S5wjNbZLKNEVmx2JUk3gimLmm7JYWvcOjmuYLtPuK2Psr2s43TgMq6KeqYNM/dSMlHmQzK/1AJ5qYKnM/K0nkCr+PX7sJOCbKx9Nh4kzO4V2lxTsDjR4jGDzo5njfY+KNrgdVVq+0anYPDT18h5Mo6jX1ewBZ3A6PuqeJh3tY2/na7viSr5dbFtxTfcpJJJtI0rtR204k7NHRYfPCdxkmje548ow3K0+Zd5LUeK0mJ1crpaiOqlkdvc6OQnoB4dAOAGgXQ+Nx5auccyx34mAfm0q1XN6nrdlNsq9i4eO5bVdPjOClu7miNndhqqqmDHMfEwave9pbYdA4C7jwC3ZheGRU0TYom5WNGg4nmSeJO8lXaKk13UbNW1u4S8fuWGn0sKO3L9lShrZKZ+eLj7cZ9l/+l3X3qdYZicdRGHsOm4g72ni1w4FQFVKKufTSd4zUbpGfbb/qHA+imdM6nKiSrsfy/wBv+Dw1ekVq3R7/ANzYqKjSVbJWNew3a4XBVZdonnlHPtYCIiyAiIgCIiAIiIAiIgCIiAIiIDE4pszBOc1iyT+kZofXg71USxHD5KaURvc192lzXDQ2Bt4m8D5FbDUH2vnaKsZiABC3ebb3v/yCousaar4Ds2/N7LLQWz+IoZ4Mci+YXOk/Rskk+6xxHvtYL7ngliLRLG6PNfLcg3tvHhJsei5H8Pbtc9rx7wXfxIZ255PFVoKTvp4o94Lsz/uM1IPmco9VSUj2LofC+c/X8LPuNJ19XXPoFM6Xpvj6hZ7LlnhrLfh1N+XwSZERd+cyQ3bCDLURv4PYW+rHXHwd8FiFKdtKe9OHjfE9rv3T4XfB3wUWXD9aq2and7WTotBPdTj0EXkYe5peyN72NNi9ouAeOm8gcSNy8jla4XBB/wB/BVMqpwSck0mTVKL4TPJJmt9ogeZsqlPFJL+iikf1DbN/E6wWT2Tga6peSAcsYtcXsXPOo5eypqr/AEHR4aipWzk+fBW6nXOqbhFGB2UwueBr+9s1riC2MHNlOuY3GgvpoL7lnkRdVTVGqChHsilsm5ycn5CIi9TQIiIAiIgCIiAIiIAiIgCIiAKlLSRuILmNcRuJAJHkSqqLDWQeAK0xbC2VMRjdpxa7i1w3OHkrxFiUVJbX2MptPKNbNopXS/NjpIXZXEbg3eZB0y7upWxaeBsbWsaLNaAAOQAsF95Be9td1+NuS9ULR6GGk3bfL/6iRqNTK7GfAREU8jFGrphLG5jtzmlp9RZQzCdl55TlnBjY3R2vikI4Ntuaee/VTlFEv0dV8oysWdp71Xzqi1HyU4IGsaGsAa0CwA0ACx+JbN085zOblf8AbZ4XepG/1usoikSrjOO2SyjyjOUXlPkw+BbPfNXPcZDIXhouQBYNuRu3m7iswiLFdcaoqEFhIzOcpvdLuERF6GgR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828675" y="3349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2103" name="AutoShape 12" descr="data:image/jpeg;base64,/9j/4AAQSkZJRgABAQAAAQABAAD/2wCEAAkGBhAQERUUEhQUFBUWGBgZFBUYGBgYGRYYFxUXFxUVGBcYGygfFx0jGRUUHy8gIycpLCwsFx4xNTAqNSYrLSkBCQoKDgwOGg8PGi4iHyUyLCovLDItMjUtKjAsNCotLCk0LC80KSk2LCwsKSwsLCwsLCwsLCwsLCwsLCwsLCwsLP/AABEIAOEA4QMBIgACEQEDEQH/xAAcAAEAAQUBAQAAAAAAAAAAAAAABgMEBQcIAQL/xABKEAABAwIDBQUDCAUKBQUAAAABAAIDBBEFEiEGMUFRYQcTInGBMpGhCBQjQlJykrEzQ2KCwRY0U3OisrPR0vAVJDVE4RhUdJPT/8QAGgEBAAIDAQAAAAAAAAAAAAAAAAQFAQIGA//EADIRAAICAQMEAAQEBAcAAAAAAAABAgMRBBIhBTFBURMiI0IUYaHBFTKBsVJxkdHh8PH/2gAMAwEAAhEDEQA/AN4oiIAiIgCIiAIiIAiIgCIiAIsVtFtRSYfF3tVK2NvAHVzjyY0auPkFqDaT5R7rltDTgDhJMbk9RGw6erj5IDeiLlWr7a8bkN/nOQcmRxgfFpPxXxT9suNsIPztzujmROB/sX+KA6tRc+YH8o6rYQKuCKVvF0ZMb/Oxu0+WnmttbI9pOH4npBLaS1zDJ4ZBzsL2d5tJQEpREQBERAEREAREQBERAEREAREQBERAEREAREQBERAFBu0ztQhwiPK0CSqeLxx8Gjd3kltzeQ3m3mRltvtso8Ko3zvs5/sws+3IRoPIWJJ5Bcl4tis1VM+eZxfJI7M5x58hyAFgBwAAQFXHMeqa6Z01RI6WR3E8Bwa1o0aOgUswDsSxeraH92yBpFwZ3FhP7jWuePUBTPse2Kp6WOOuq2l88vio4A0veGD9dkHE8HGzWgg3F9NuHaAs1lpqiJnF5Ecgb94QyPcB1tYcSEBznjvYfi9K0vEbKhoFz3Di8j9xzWuPoCoA5pBsdCN4XcEUrXAOaQ4EXBBuCDuII3rUXbd2ZMnifX0zAJoxmnaNO9YPafb7bRqTxAPEBAc9r7imcxwc0lrgbgg2II3EEbitl7D9hdXXxtmqH/NonAFgLc0j2nUODbgNB4Em/G1t8vrfk2UxZ9DVytfwL2Mc0nybYj4oCz7Me3IktpsSdvsI6k/Bs3+v38St4g33Ljza/Ymrwubu6llgb93I3VkgHFp/MGxC2h2H9qBBZh9W64OlLI47jwgJ5fZ/DysBvRERAEREAREQBERAEREAREQBERAEREAREQBEUT7UtpPmGGTytNpHDu4ueeTw3HUNzO/dQGhO2LbQ4jXuax14ILxxa6Eg/SSfvOGh5Naops9h4nqYo3AlrngOA3kX1a3qdw6kLHlbD7CMGFRizHEXEEb5fUWY3+1ID6IDovAcGEDLuDe9fbvCNwsPDEzlGweFo9d5N8oiIDCRxijqAG6QVDj4eEc5Bdca+FsgDrjdnF97ys0RfesZtNTOfTSZfbaM8f8AWR+OP+01o9SqrsaiEDZyTke1rmAAlzs4BY1rRq5xvoAgL8BFhw6um1b3dM07g4d7L5kBwYw9Lv8APgvThdWN1Y6/7UMRb7mgH4oChttsnFidHJTyAXIvE7iyQDwOHroeYJC5AmifDIWuux8biCNxa5psfIghdiPxOen1qWNdGL3mhDvCOckRu4D9ppd1DRquYu1eBjMXq8li1zxICNQe9jZISCN9y8n1QHQXZRtr/wAUoGvefp4j3c/VwHhk/ebr55lNFzP2CbRGmxIQk+CpaWEcM7QXxnz0c399dMIAiIgCIiAIiIAiIgCIiAIiIAiIgCIiALS/ylMQIhpIftPkkI+41rR/iFboWgflKPPzikHARPPveL/kEBppbp+TVCDNWO4iOIDyc95P90LSy278nCvDa2oiP6yHMOpjkbp7nk+hQHQyIsRtc6UUNUYb94IJSy2/MGG1uvLrZAew7QUlT3jIJ4ZXx/pGse1xbrbUA6a6KNbNYrTw0kdXWSsijjaIKfOQABHeNz2ji95ad2uVo3eK+ucF7S312IwFsDIY4RM95aALQNheXMNvq+yfMBXeN7Ry4VBhrpIhIYY6mJ7XC4ZUExOzWPHI64PJxQG76GuinjbJE9skbxdr2kFrh0IVda/7GcWlq6SeeRoY2Wpe6No0aBkjD8o4DOHnzJWwEAXNXbxsgyjrGTQjLHUAktG5sjLBwHIEOaQPvW0C6VWiPlG4qxxpoQbuBe89BYNHvOb8KA1FgGJmmqoZx+qkY/8AC4Ej3Ahdpg3XDq7P2XqDJRUzzvdBC4+ZjaSgMoiIgCIiAIiIAiIgCIiAIiIAiIgCIiALRHyloPpKN/Nsrfc6Mj8yt7rUnyjsPL6GCUfq5rHykYf4sCA53Uh2B2j/AOH4hBUH2GutJ/VvBa/zs1xPoo8tpdi3ZmK+T51UtvTROs1hGk0g1sebG6X5nTmgOjopWvaHNIc0gEEG4IIuCDxBC+1HXRTUGbumGWm1cGN1kgubuaxn6yPUkNHibuAcLAWM237ZG/8ALxSyOO76N7B6vkaGt99+QK0nZCCzJpGyi5dkWW1OF0kRMFNDFFJVH6Z0bGtcY2kOlc4gbtQ3XS8g5qwxHDA8uMrPnkb8vfQSZSXFujZY3aWkaCRqRmbpcWCuqKlkzOlmcHSv3keyxo1bGy+pA1JJ3kk6aAXi5bVdTm791T4X+jLanSpV4muX+hmNn8aojG2KnyRtjFu6AyGPoYzYt9Rr1WWdXxje4KEVeHQzW7xjX23EgXH3Xb2+hVbZXZalk70vizsa+zC98jgdBnbZziCAdN3MK20fUlqZbHHD/Qh36V1Ldng+dtO1eioGOGcPl4RtILr9fsDqfiuatotoJq6ofPMfE7cODWj2WjoF012g9mlPiNH3UTGRSxAmnc1oaAd5jIAAyu+BseGvK1RTuje5jwWuaS1zToWuabEEcwQVbEMprsTYB18Mov8A48X9wLjtdk7FRZcOoxyp4f8ACaUBmkREAREQBERAEREAUH2Y7UYquqfTSRGnfdzY8zr53NNiwjKMj+OXXj6zhaX2swaN+K1cZu3O2KZrm6Fj7AFzTwN9TzUfUWuqO/x5JWmqV0tnnwboRaxwXtGno7R4i0yRjRtXGL6cO9YNb9R7jvWwMLxumqm5oJWSj9lwJHmN7fVb13QsWYs87aZ1PEkXyIrLFMap6VmeoljhbwL3BoPQXOvovU8S9RQmq7Z8EjNjVB33I5HfENVs3t0wQj9O8dDDL/BqAnc87WNLnuDWtBLnOIAAG8knQBaV7WO1nDaqkmo4c8znZbStAEbXMe1wILtXbraC2p1UH7QO0usxh5YwOjpWnwRA+1bc6Uj2ndNw4czFaXZ2ok9lhPkC7+6CtJTjHuzeNcpdkfOzuCSVtVFTxe1K8NB+yPrOPRrQSfJdiYJhEVHTxQRCzImhrfTeT1JuT1JXPPZ5hFbhtQahtO2R+QsZ3pyBmYi7rA3JsLepU7n2ixqbfUQQDlFFmPvkv8FGlraY/cS4aC+X2m2VDcboRSy5m27qQ6j+jefya74HzUJmw2ol/TVtXJ0EhYPcFSi2WpmuDiHucDcOdI8m/vVbrNVTqK3Bp/k/RP0/T7q5bsom6LF4ZXWtG86/Ud9ocj1HxV1X1wibzcfZbz6+QXNODTwSmmng9lkD5Gw942Mv9pxIGVvEi51cdwHqpvQwxxsayO2VosANdP8AfFajrMHhnN5mCR3Fxvx5W3BWjdlKdusfeRHnHI5v8Sr3Q31aaOGuX3Z5ajQWW45X+Ru9c5/KC2UFPWMqmCzKkHPbcJWAAnpmaWnqQ5SumqMTp/0Fc9w+xO0SDyzHxD0WN2+xytr6F1PU0rS8Oa+OaEktDmmxuwguALS4equa9dTPzgrLOn3w8ZNHrqvsw7Q6XEqdkTD3c8UbRJEeTWhudn2m6eYvrwvy/LhUrTYt/wB+W9VcLxCoopo54i6OSN12utx4g8wRcEcQSpakn2ZCcJLujtNFp4fKQoxEwmmnMuUZwMgYHW8Qa4uJIvuJCs//AFLx/wDsX2/rx/8AmtjU3avmSVrQXOIaBqSTYAcyTuWmqft7lrJGw0lK2OR17OleXNFgSTZoHAFeVeH1FWc1dUPn490PBEP3G7/NRL9XCnh9ybp9FZfzHsSzHO1KMExUDPnUu4vGkLOrn/W9NOqr9ne1FVVOqYqoxukhcyzmNy3D2k7uhG/qo1BTsjaGsaGtG4AWCvuzd1sSrRzjhPw/8qHptZO67HZE7VaGFFGVyzZiIitykC1Jjr8+M1ZH1I4WHzLQ5bbK0vhtR389ZUbxLUPynmxnhZ8FXdRlinHss+lxzdn0ZEhYyfZqnc7M1pjfwfG4sI/DosovFzsZOPKZ00oxlxJZLGOCuj0ixCqaOAcRJ8XKKbXbDVdY8zOqjPLYC0gy6Dg0g2b5WspzdLqTDWXRfEiLPQ0TWHE58r8Olp3lkrHMcOBHxB3EdQmHYdJUStijF3ONgPzJ5ADW63rUU1LWMLXCOZoJB3OynjYjVp8lQwjZakpHF0MYa4ixJJcbchc6BWP8UWzmPzfoVn8Je9Yl8v6lHZ/ZGnpIg3I17975HNBLndL7hyCzYFty9RU05ym8yeS9hCMFtisIIiLU3CKnNO1jS5xDQN5JsF9RyBwDmkEEXBGoIPEIYyHsBFigZrckk8ybm3JfSLBjas5CIvLrJseovLr1AUpqWN/tsa77wB/NYvENkaOdha6Jovuc3wuB5ghZlFtGco8xeDSUIyWJLJqPaLs2qKe74bzR8gPG0dW/W8x7goiIXF2WxzXtltrfda3NdFKiaSMuzljcw3OyjMPW11Z1dTnFYmslTb0mEnmDx+RH9idkm0UWZ4BnePGfsjf3Y8uPM+ikyIq2yyVknKXctaq41RUI9kFedmUeavr38AIWetif4Kxc8AEnQDUnoN6z3ZHRn5pJUOFjUzPePuN8DPycfVWHTY5tz6K3qs8VbfbJ0iIuhOZMPthi3zWhqJtxZG7L953hZ/ac1axwGj7qnjYd+UF33neI/E/BSvtfnPzWGEfrqiNp6tbdxHvDVhFR9UnzGJ0HSIfLKYUM23DjPC0Ei4tx4vtf8lM18Pha4gloJG4kAkeV9yqq57JZLe2G+O012/A3CrFN3h1+vY/ZLt1+nNfWD4WZzPGXuAYL6cSwuFiDzuVlJv8Aq7fMf4RUpmga1ryGgEtNyAATod9t6lzucUl7SIcKFJt+myF7J45DTMk7wnxFuUAE3sHX8t4Uxw7FYqhpdE69t4sQR5gqJbE4VDMJHSMDy0tAvewuDfT0VXY0Zaqdo0AB08pAB8CVrdCMnJrujNE5RUU+zJFiGP08Bs94zfZALj6gbvVeYZtBBUEtjccwF8pBBtzHNQuscZ6uR8MRmF/ZLSRuy3Iad1xpcqtgAcK9mZgjPiuxosB9E7S1zZHRFRz5xk2Wok548ZwSmu2ppoX5HOJdezsouG+Z/wArr4i2vpHOy5yOAJaQD68PVYHbekY2aMtaAX3LyOJuBf3KptlhEMEUfdsDTmIJ1uRl4k71iNdbUe/IlbYnLtwXO2+Fgs7/ADOu3K3Lw1cdeh1VXC8ehpqSASF13Ndawvue5e7RuJw9pO8iIn3BRJjnHue/D+5GjbaeHN4svPU6reuG+GJeGaWT2Wbo+UbEwvGIqlpMZPhNiCLEX3K+VtQUsTGDuWtDXajLuOmh66K5UKWM8E+OcclCupu9jey5bmaRcbxfioD8xdSVkbZXuDQ5rg8XsRffv0F9CtirA7ZUTX0znkeKOxafMgEeR/gF7Uzw9vhnhfXlbvKIy6gNTWPZE9xaXOJeb2Avrx1F9BzU176OkhYJJNGgNzHe4gcBvKxuxFG1tPnA8Tycx6NcWgfC/qsZtRaStijkNo7M420c7xHputdesvqT2eF+x5R+nDf5f7mdo9qqWV2UPIJ3ZgW38juVfFcchph9ITci4aBcnh5D1Ue2wweniha5jQx2YAAfWFjfTjbTX/NfWORCTD45XtvIGsGbjYnX32C0VcHhrOHwbO2aUk8ZXJnJtoqdkLJXOIDwSwW8RtvFuh05K5w3EWVEYkZexvodCCDYgqMy0zHYU1zgCWNOQ8iZbG3osnsX/NG/ef8AmtZwiotr3g3hZJzSfrJitvZXtfFZxDbONgSNQRrp5hSfCnOMERcbkxsJJ4ktF1Hdv4SWxEc3D3gH+ClNMzKxo5NA9wCTf0o/1FafxZf0MdtNK4U5az25S2Jg5l5tb3XW38Iw1tNBFC32Y2NYOF8otf1OvqtUsh73EaCLeO9MhH9W3MPjdbiVz0yGK3L2UfVZ5tUfQREVoVBrzta9vD+Xzg+/KLLFrN9r8B+awzD9RURuPRrrtJ95b71hVz/U19RP8jpelP6TX5hWuJ0ZmiexriwuGjhw1B+NrequkVWnh5LZrKwyGfyElvfvxfnZ1/fdZyTBXmkEHenMLfSWOvizW33tw38Fl0XrK6csZPGNEI5x5Irh+xskRd9PbM1zfCCNXCwJ14Jhmx0kMzZO+GhuQAQXdDrxUqRZd835C08FjgilXsPd7jFKWNcblpB0ub2uDqPNUf5BODgWT265SDfiRY/xUxRFfZ7MPTV+iL4tshJPKX99obWDgdLADSx6XXzXbHSSBgM98rQ05gTrcm41629FKkWFdNY5MvTweeO5EZdiZXMa35xewOhBtvvpr/uy+v5FSd0YzN9YOAynKLBw53F83wUsVGSrjb7T2DzcB+ZWfj2Mx+HrX/pitnsAfSl2aXOCAA0AgCx36lZtWbsYpx+ui/G3/NeDGab+mj/G3/NaS3SeWjeOyCwmXqjmObLyVEpeJsrSAMpBIFh0Pqs5HXRO9mRh8nNP5FV1iMpQeUZlGNiwyNYLspJTyteZrtF/CAbG4I1ubcb+iyON4BHVNGYlrm+y4deBHELKIsuyTluzyYVUFHbjgilLsKMwMspeBuaARfoSSbDoFIq2gZLE6J2jSLacLbreRA9yuUSVkpPLYjVCKwkQ/wDkE7Ud/wCHWwynf1Gayyezuzr6Vzi6TMCLBoBAGt76n/d1nUW0rpyWGzWNEIvKRhNodm/nZYc+QtuN1wQTfnvWWpacRsawXIa0NBO82FlVRaObaUX2PRQSbku7KOC/9Zo/6uf3925bcWmKyrFNVUdSdGxTZZDyZIMpJ6BbnBXQ9OknTg5nqcWr8hERWJWGO2iwdtZSzQO3SMLQeR3td6OAPotQ4biwjtT1V4p4/C5r/Dmy6BzSdDcWW71YYtgVNVsyVETJW8MwuR9072+YIUTVaVXr0ybpNXLTt8ZTNbgr1Zer7JI23NHUzU/7B+lj/C6xHvKxM+yGNRbhTVA6OMbvcbBU0+nWx7cl5X1OmXfg8RWj4cUZ7eHTebHsePgvgS153YdV+rQPivD8Jd/hJK1lD+5F8ioRYVjEvsUTY+ssrfybqsnS9mldL/OawRDiynbr/wDY7d7ivSGgul4weM+o0R85MbU1kcYvI9rB+0QPzWCrtvKSLc4v8hYe91vyWzcM7L8NgOYxd8/7UxMh/CfD8Fqft+2HFPKythaGxy2ZK1osGyNHhdYaAOaPe3qp1fS197K+zqz+yJldmKutxYPNG2na2Nwa90jySCRceFo109NCpPD2X1j/ANPXlvNsMYb/AGif4LU3YltcKHEQyR2WKpAjffcH3+icf3iW34B5XUKmw0VMfBAnr75/cQaLsfof1slVNzzzG3uYAr+Hsuwlv/asP3nPd+blKkUlVwXZEZ2zfdswDNgcMG6kg/AD+a9dsHhh/wC0g/AFnkWdq9Gu+Xsi83ZlhL99LGOrczfyKx0vY/Q/qpKmD7kxt7ngqcosOuD7o2Vs12bNbVHZjWx609dn/YnYD6Zm6/BYPGI8RoI3SVdOwxNtmlikGUXIAu13iGpHvW5Vo/5RO2AtHQRnXSWfp/RMPxcR91Rp6GmfjBKr198POT6oNrKSa1pA0ng7T47j71lwVz1RCVz2tizFziGta3UuJNgAONyV0ZhvZDNFTxZKySKfKO9aQHxF+8gN0tbdfXcq+3pjXMGWVXVk+LEUUVR+xGNN3SUcnXxtPusvWbB4y/2pqSMccrXuI8ri3xUX8Bd6Jf8AEaPZSVlXYzBD+kkaDyvc/hGqkNP2TF/86rZ5RxbGBC3yNrk/BSPBdhMPpCDFTszj67hnffnmdcj0spFfTJP+d4I1nVoL+RZNasw6uxJhjgpXNieLGae7G25tb7Tjpwutu4PROgp4onPzujY1pf8AaLWgX+CvEVtRp4UrESm1Gpne8yCIikEYIiIAiIgCWREAREQBY7aDA4q6mlp5hdkjS08wd7XDqCAR1CyKo1VXHE0ukcGNG8k2Cw3jlhLJxxtRs5Nh1VJTzCzmHRw3PadWvb0I1+HBdGdj3aEMTpRFK7/moGgSX3yMGjZRz4B3XzCw3ahhkGMRgRR5ZY793O7w3HGMttctPM2sdeYOjKGtq8Lqg9maGeJ3H4gjc5pHoQV4Vaqm6TjXJNo9Z0zrScljJ2aihXZ32oUuLRhtxFUtH0kJO+298ZPtN+I48CZqpB5BERAERYHa/bWkwuEy1D7HXJGNXyHk1v8AE6BAfO3G2MOFUj55LF26KO+skltGjpxJ4AHouSMWxWWqnknmdmkkcXOPU8ByA3AcAAFldtttanFagzTGzRcRRD2Y233DmTpd3H3AXOwGygrahrpw/wCaxuHfOaNTxyN8+NtQLnfZaTsjWt03hG0YuTxFZNh9gnZ5mcMRqG6C4pWnidzpvTVretzwC3srXDXwmJncZe6DQGBnshoFg0AbrWtZXS2TzyjV8BERZAREQBERAEREAREQBERAEREARFjdoayWKBzoW5naDdmyg735R7VuS1nJQi5PwbRjuaSKWObRMp/CBnlI8LAd37Tz9UfmodUSyTOzzOzu4D6rejW8PPeqMDg67g7OXG7nE3JPMqquF1/UrNTJxXEfX+50Wm0kKVnu/YWB2q2Pgr2Wf4ZAPBKBqOh+03p7rLPIq2u2dUlODw0S5wjNbZLKNEVmx2JUk3gimLmm7JYWvcOjmuYLtPuK2Psr2s43TgMq6KeqYNM/dSMlHmQzK/1AJ5qYKnM/K0nkCr+PX7sJOCbKx9Nh4kzO4V2lxTsDjR4jGDzo5njfY+KNrgdVVq+0anYPDT18h5Mo6jX1ewBZ3A6PuqeJh3tY2/na7viSr5dbFtxTfcpJJJtI0rtR204k7NHRYfPCdxkmje548ow3K0+Zd5LUeK0mJ1crpaiOqlkdvc6OQnoB4dAOAGgXQ+Nx5auccyx34mAfm0q1XN6nrdlNsq9i4eO5bVdPjOClu7miNndhqqqmDHMfEwave9pbYdA4C7jwC3ZheGRU0TYom5WNGg4nmSeJO8lXaKk13UbNW1u4S8fuWGn0sKO3L9lShrZKZ+eLj7cZ9l/+l3X3qdYZicdRGHsOm4g72ni1w4FQFVKKufTSd4zUbpGfbb/qHA+imdM6nKiSrsfy/wBv+Dw1ekVq3R7/ANzYqKjSVbJWNew3a4XBVZdonnlHPtYCIiyAiIgCIiAIiIAiIgCIiAIiIDE4pszBOc1iyT+kZofXg71USxHD5KaURvc192lzXDQ2Bt4m8D5FbDUH2vnaKsZiABC3ebb3v/yCousaar4Ds2/N7LLQWz+IoZ4Mci+YXOk/Rskk+6xxHvtYL7ngliLRLG6PNfLcg3tvHhJsei5H8Pbtc9rx7wXfxIZ255PFVoKTvp4o94Lsz/uM1IPmco9VSUj2LofC+c/X8LPuNJ19XXPoFM6Xpvj6hZ7LlnhrLfh1N+XwSZERd+cyQ3bCDLURv4PYW+rHXHwd8FiFKdtKe9OHjfE9rv3T4XfB3wUWXD9aq2and7WTotBPdTj0EXkYe5peyN72NNi9ouAeOm8gcSNy8jla4XBB/wB/BVMqpwSck0mTVKL4TPJJmt9ogeZsqlPFJL+iikf1DbN/E6wWT2Tga6peSAcsYtcXsXPOo5eypqr/AEHR4aipWzk+fBW6nXOqbhFGB2UwueBr+9s1riC2MHNlOuY3GgvpoL7lnkRdVTVGqChHsilsm5ycn5CIi9TQIiIAiIgCIiAIiIAiIgCIiAKlLSRuILmNcRuJAJHkSqqLDWQeAK0xbC2VMRjdpxa7i1w3OHkrxFiUVJbX2MptPKNbNopXS/NjpIXZXEbg3eZB0y7upWxaeBsbWsaLNaAAOQAsF95Be9td1+NuS9ULR6GGk3bfL/6iRqNTK7GfAREU8jFGrphLG5jtzmlp9RZQzCdl55TlnBjY3R2vikI4Ntuaee/VTlFEv0dV8oysWdp71Xzqi1HyU4IGsaGsAa0CwA0ACx+JbN085zOblf8AbZ4XepG/1usoikSrjOO2SyjyjOUXlPkw+BbPfNXPcZDIXhouQBYNuRu3m7iswiLFdcaoqEFhIzOcpvdLuERF6GgREQBERAEREAREQBERAEREAREQBERAEREAREQBERAEREAREQBERAEREAREQBERAEREB//Z"/>
          <p:cNvSpPr>
            <a:spLocks noChangeAspect="1" noChangeArrowheads="1"/>
          </p:cNvSpPr>
          <p:nvPr/>
        </p:nvSpPr>
        <p:spPr bwMode="auto">
          <a:xfrm>
            <a:off x="981075" y="48736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32104" name="Picture 14" descr="http://cdn.abovethelaw.com/uploads/2012/10/giveThanks3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125538"/>
            <a:ext cx="5040312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40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l28207_13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4911725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7400" y="4661118"/>
            <a:ext cx="25726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 smtClean="0"/>
              <a:t>Cladogram</a:t>
            </a:r>
            <a:r>
              <a:rPr lang="en-US" altLang="zh-CN" sz="2400" b="1" dirty="0" smtClean="0"/>
              <a:t> of the </a:t>
            </a:r>
          </a:p>
          <a:p>
            <a:r>
              <a:rPr lang="en-US" altLang="zh-CN" sz="2400" b="1" dirty="0" smtClean="0"/>
              <a:t>seven </a:t>
            </a:r>
          </a:p>
          <a:p>
            <a:r>
              <a:rPr lang="en-US" altLang="zh-CN" sz="2400" b="1" dirty="0" err="1" smtClean="0"/>
              <a:t>pseudocoelomate</a:t>
            </a:r>
            <a:r>
              <a:rPr lang="en-US" altLang="zh-CN" sz="2400" b="1" dirty="0" smtClean="0"/>
              <a:t> </a:t>
            </a:r>
          </a:p>
          <a:p>
            <a:r>
              <a:rPr lang="en-US" altLang="zh-CN" sz="2400" b="1" dirty="0" smtClean="0"/>
              <a:t>phyla</a:t>
            </a:r>
            <a:endParaRPr lang="zh-CN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03983" y="113263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ea typeface="宋体" charset="-122"/>
              </a:rPr>
              <a:t>棘头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5000" y="21115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ea typeface="宋体" charset="-122"/>
              </a:rPr>
              <a:t>动吻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25908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ea typeface="宋体" charset="-122"/>
              </a:rPr>
              <a:t>铠甲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46213" y="307921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ea typeface="宋体" charset="-122"/>
              </a:rPr>
              <a:t>鳃曳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78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l28207_07_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1" y="1098550"/>
            <a:ext cx="8696325" cy="332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5992" y="5231443"/>
            <a:ext cx="332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Triploblastic body plans</a:t>
            </a:r>
            <a:endParaRPr lang="zh-CN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870634" y="142668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肠系带</a:t>
            </a:r>
            <a:endParaRPr lang="zh-CN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100153" y="192405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体腔膜</a:t>
            </a:r>
            <a:endParaRPr lang="zh-CN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870633" y="34290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浆膜</a:t>
            </a:r>
            <a:endParaRPr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060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8382000" cy="12192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ffectLst/>
                <a:ea typeface="宋体" charset="-122"/>
              </a:rPr>
              <a:t>OUTLINE</a:t>
            </a:r>
            <a:endParaRPr lang="en-US" altLang="zh-CN" dirty="0" smtClean="0">
              <a:solidFill>
                <a:schemeClr val="tx1"/>
              </a:solidFill>
              <a:effectLst/>
              <a:ea typeface="宋体" charset="-122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524000"/>
            <a:ext cx="70866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rgbClr val="FF0000"/>
                </a:solidFill>
                <a:effectLst/>
                <a:ea typeface="宋体" charset="-122"/>
              </a:rPr>
              <a:t>9.1 General Characteristics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9.2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Rotifera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轮虫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9.3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Acanthocephala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棘头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9.4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线虫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9.5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Nematomorpha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线形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9.6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Kinorhyncha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动吻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9.7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Loricifera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铠甲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9.8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Priapulida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鳃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曳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9.9 Phylum </a:t>
            </a:r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Enoprocta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 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effectLst/>
                <a:ea typeface="宋体" charset="-122"/>
              </a:rPr>
              <a:t>内肛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effectLst/>
              <a:ea typeface="宋体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b="1" dirty="0" smtClean="0">
              <a:effectLst/>
              <a:ea typeface="宋体" charset="-12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6781800" y="2057400"/>
            <a:ext cx="228600" cy="762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3" name="右大括号 2"/>
          <p:cNvSpPr/>
          <p:nvPr/>
        </p:nvSpPr>
        <p:spPr bwMode="auto">
          <a:xfrm>
            <a:off x="6815770" y="3070034"/>
            <a:ext cx="266700" cy="284400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0" y="2133600"/>
            <a:ext cx="115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Lopho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</a:p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trochozoa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61952" y="4267200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chemeClr val="bg1">
                    <a:lumMod val="50000"/>
                  </a:schemeClr>
                </a:solidFill>
              </a:rPr>
              <a:t>Ecdysozoa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0" y="228600"/>
            <a:ext cx="4114800" cy="6172200"/>
          </a:xfrm>
        </p:spPr>
        <p:txBody>
          <a:bodyPr/>
          <a:lstStyle/>
          <a:p>
            <a:r>
              <a:rPr lang="en-US" altLang="zh-CN" sz="2800" b="1" dirty="0" err="1" smtClean="0">
                <a:effectLst/>
              </a:rPr>
              <a:t>Pseudocoelomates</a:t>
            </a:r>
            <a:r>
              <a:rPr lang="en-US" altLang="zh-CN" sz="2800" b="1" dirty="0" smtClean="0">
                <a:effectLst/>
              </a:rPr>
              <a:t> are also called </a:t>
            </a:r>
            <a:r>
              <a:rPr lang="en-US" altLang="zh-CN" sz="2800" b="1" dirty="0" err="1" smtClean="0">
                <a:effectLst/>
              </a:rPr>
              <a:t>aschelminthes</a:t>
            </a:r>
            <a:r>
              <a:rPr lang="en-US" altLang="zh-CN" sz="2800" b="1" dirty="0" smtClean="0">
                <a:effectLst/>
              </a:rPr>
              <a:t> (</a:t>
            </a:r>
            <a:r>
              <a:rPr lang="zh-CN" altLang="en-US" sz="2800" b="1" dirty="0" smtClean="0">
                <a:effectLst/>
              </a:rPr>
              <a:t>囊蠕虫</a:t>
            </a:r>
            <a:r>
              <a:rPr lang="en-US" altLang="zh-CN" sz="2800" b="1" dirty="0" smtClean="0">
                <a:effectLst/>
              </a:rPr>
              <a:t>) for convenience;</a:t>
            </a:r>
          </a:p>
          <a:p>
            <a:r>
              <a:rPr lang="en-US" altLang="zh-CN" sz="2800" b="1" dirty="0" err="1" smtClean="0">
                <a:effectLst/>
              </a:rPr>
              <a:t>Aschelminthes</a:t>
            </a:r>
            <a:r>
              <a:rPr lang="en-US" altLang="zh-CN" sz="2800" b="1" dirty="0" smtClean="0">
                <a:effectLst/>
              </a:rPr>
              <a:t> include </a:t>
            </a:r>
            <a:r>
              <a:rPr lang="en-US" altLang="zh-CN" sz="2800" b="1" dirty="0" smtClean="0">
                <a:effectLst/>
              </a:rPr>
              <a:t>seven phyla with great differences, and their phylogeny is controversial, their origins may be polyphyletic;</a:t>
            </a:r>
            <a:endParaRPr lang="en-US" altLang="zh-CN" sz="2800" b="1" dirty="0" smtClean="0">
              <a:effectLst/>
            </a:endParaRPr>
          </a:p>
          <a:p>
            <a:endParaRPr lang="en-US" altLang="zh-CN" sz="2800" b="1" dirty="0" smtClean="0">
              <a:effectLst/>
            </a:endParaRPr>
          </a:p>
          <a:p>
            <a:endParaRPr lang="zh-CN" altLang="en-US" sz="2800" b="1" dirty="0">
              <a:effectLst/>
            </a:endParaRPr>
          </a:p>
        </p:txBody>
      </p:sp>
      <p:pic>
        <p:nvPicPr>
          <p:cNvPr id="3" name="Picture 5" descr="mil28207_13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37084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71110" y="5943600"/>
            <a:ext cx="260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A pair of roundworms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172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" y="-152400"/>
            <a:ext cx="8229600" cy="1143000"/>
          </a:xfrm>
        </p:spPr>
        <p:txBody>
          <a:bodyPr/>
          <a:lstStyle/>
          <a:p>
            <a:r>
              <a:rPr lang="en-US" altLang="zh-CN" sz="3600" dirty="0" smtClean="0">
                <a:effectLst/>
              </a:rPr>
              <a:t>Common features of </a:t>
            </a:r>
            <a:r>
              <a:rPr lang="en-US" altLang="zh-CN" sz="3600" dirty="0" err="1" smtClean="0">
                <a:effectLst/>
              </a:rPr>
              <a:t>pseudocoelomates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838200"/>
            <a:ext cx="8839200" cy="5105400"/>
          </a:xfrm>
        </p:spPr>
        <p:txBody>
          <a:bodyPr/>
          <a:lstStyle/>
          <a:p>
            <a:r>
              <a:rPr lang="en-US" altLang="zh-CN" sz="2600" dirty="0">
                <a:effectLst/>
              </a:rPr>
              <a:t>The major common feature is </a:t>
            </a:r>
            <a:r>
              <a:rPr lang="en-US" altLang="zh-CN" sz="2600" dirty="0" smtClean="0">
                <a:effectLst/>
              </a:rPr>
              <a:t>a </a:t>
            </a:r>
            <a:r>
              <a:rPr lang="en-US" altLang="zh-CN" sz="2600" dirty="0" err="1" smtClean="0">
                <a:effectLst/>
              </a:rPr>
              <a:t>pseudocoelom</a:t>
            </a:r>
            <a:r>
              <a:rPr lang="en-US" altLang="zh-CN" sz="2600" dirty="0">
                <a:effectLst/>
              </a:rPr>
              <a:t>;</a:t>
            </a:r>
          </a:p>
          <a:p>
            <a:r>
              <a:rPr lang="en-US" altLang="zh-CN" sz="2600" dirty="0" smtClean="0">
                <a:effectLst/>
              </a:rPr>
              <a:t>Complete </a:t>
            </a:r>
            <a:r>
              <a:rPr lang="en-US" altLang="zh-CN" sz="2600" dirty="0">
                <a:effectLst/>
              </a:rPr>
              <a:t>digestive tract, </a:t>
            </a:r>
            <a:r>
              <a:rPr lang="en-US" altLang="zh-CN" sz="2600" dirty="0" smtClean="0">
                <a:effectLst/>
              </a:rPr>
              <a:t>and </a:t>
            </a:r>
            <a:r>
              <a:rPr lang="en-US" altLang="zh-CN" sz="2600" dirty="0">
                <a:effectLst/>
              </a:rPr>
              <a:t>muscular pharynx (Digestion is processed along a certain direction, promoting differentiation of the digestive tract);</a:t>
            </a:r>
            <a:endParaRPr lang="en-US" altLang="zh-CN" sz="2600" dirty="0" smtClean="0">
              <a:effectLst/>
            </a:endParaRPr>
          </a:p>
          <a:p>
            <a:r>
              <a:rPr lang="en-US" altLang="zh-CN" sz="2600" dirty="0" smtClean="0">
                <a:effectLst/>
              </a:rPr>
              <a:t>Constant </a:t>
            </a:r>
            <a:r>
              <a:rPr lang="en-US" altLang="zh-CN" sz="2600" dirty="0">
                <a:effectLst/>
              </a:rPr>
              <a:t>cell </a:t>
            </a:r>
            <a:r>
              <a:rPr lang="en-US" altLang="zh-CN" sz="2600" dirty="0" smtClean="0">
                <a:effectLst/>
              </a:rPr>
              <a:t>numbers (Adult </a:t>
            </a:r>
            <a:r>
              <a:rPr lang="en-US" altLang="zh-CN" sz="2600" i="1" dirty="0" err="1" smtClean="0">
                <a:effectLst/>
              </a:rPr>
              <a:t>C.elegans</a:t>
            </a:r>
            <a:r>
              <a:rPr lang="en-US" altLang="zh-CN" sz="2600" dirty="0" smtClean="0">
                <a:effectLst/>
              </a:rPr>
              <a:t>, 959);</a:t>
            </a:r>
          </a:p>
          <a:p>
            <a:r>
              <a:rPr lang="en-US" altLang="zh-CN" sz="2600" dirty="0" err="1" smtClean="0">
                <a:effectLst/>
              </a:rPr>
              <a:t>Protonephridia</a:t>
            </a:r>
            <a:r>
              <a:rPr lang="en-US" altLang="zh-CN" sz="2600" dirty="0" smtClean="0">
                <a:effectLst/>
              </a:rPr>
              <a:t>;</a:t>
            </a:r>
          </a:p>
          <a:p>
            <a:r>
              <a:rPr lang="en-US" altLang="zh-CN" sz="2600" dirty="0" smtClean="0">
                <a:effectLst/>
              </a:rPr>
              <a:t>Cilia is absent while a thin, tough, external </a:t>
            </a:r>
            <a:r>
              <a:rPr lang="en-US" altLang="zh-CN" sz="2600" dirty="0">
                <a:effectLst/>
              </a:rPr>
              <a:t>cuticle</a:t>
            </a:r>
            <a:r>
              <a:rPr lang="zh-CN" altLang="en-US" sz="2600" dirty="0" smtClean="0">
                <a:effectLst/>
              </a:rPr>
              <a:t>角质层</a:t>
            </a:r>
            <a:endParaRPr lang="en-US" altLang="zh-CN" sz="2600" dirty="0" smtClean="0">
              <a:effectLst/>
            </a:endParaRP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 </a:t>
            </a:r>
            <a:r>
              <a:rPr lang="en-US" altLang="zh-CN" sz="2600" dirty="0" smtClean="0">
                <a:effectLst/>
              </a:rPr>
              <a:t>  </a:t>
            </a:r>
            <a:r>
              <a:rPr lang="zh-CN" altLang="en-US" sz="2600" dirty="0" smtClean="0">
                <a:effectLst/>
              </a:rPr>
              <a:t> </a:t>
            </a:r>
            <a:r>
              <a:rPr lang="en-US" altLang="zh-CN" sz="2600" dirty="0" smtClean="0">
                <a:effectLst/>
              </a:rPr>
              <a:t>is present;</a:t>
            </a:r>
          </a:p>
          <a:p>
            <a:r>
              <a:rPr lang="en-US" altLang="zh-CN" sz="2600" dirty="0" smtClean="0">
                <a:effectLst/>
              </a:rPr>
              <a:t>Mostly </a:t>
            </a:r>
            <a:r>
              <a:rPr lang="en-US" altLang="zh-CN" sz="2600" dirty="0" err="1" smtClean="0">
                <a:effectLst/>
              </a:rPr>
              <a:t>dioecious</a:t>
            </a:r>
            <a:r>
              <a:rPr lang="zh-CN" altLang="en-US" sz="2600" dirty="0" smtClean="0">
                <a:effectLst/>
              </a:rPr>
              <a:t>雌雄异体</a:t>
            </a:r>
            <a:r>
              <a:rPr lang="en-US" altLang="zh-CN" sz="2600" dirty="0" smtClean="0">
                <a:effectLst/>
              </a:rPr>
              <a:t>;</a:t>
            </a:r>
          </a:p>
          <a:p>
            <a:r>
              <a:rPr lang="en-US" altLang="zh-CN" sz="2600" dirty="0" smtClean="0">
                <a:effectLst/>
              </a:rPr>
              <a:t>Bilateral, </a:t>
            </a:r>
            <a:r>
              <a:rPr lang="en-US" altLang="zh-CN" sz="2600" dirty="0" err="1" smtClean="0">
                <a:effectLst/>
              </a:rPr>
              <a:t>unsegmented</a:t>
            </a:r>
            <a:r>
              <a:rPr lang="en-US" altLang="zh-CN" sz="2600" dirty="0" smtClean="0">
                <a:effectLst/>
              </a:rPr>
              <a:t>, triploblastic, and cylindrical</a:t>
            </a:r>
            <a:r>
              <a:rPr lang="zh-CN" altLang="en-US" sz="2600" dirty="0" smtClean="0">
                <a:effectLst/>
              </a:rPr>
              <a:t>圆柱形</a:t>
            </a:r>
            <a:r>
              <a:rPr lang="en-US" altLang="zh-CN" sz="2600" dirty="0" smtClean="0">
                <a:effectLst/>
              </a:rPr>
              <a:t> </a:t>
            </a:r>
          </a:p>
          <a:p>
            <a:pPr marL="0" indent="0">
              <a:buNone/>
            </a:pPr>
            <a:r>
              <a:rPr lang="en-US" altLang="zh-CN" sz="2600" dirty="0">
                <a:effectLst/>
              </a:rPr>
              <a:t> </a:t>
            </a:r>
            <a:r>
              <a:rPr lang="en-US" altLang="zh-CN" sz="2600" dirty="0" smtClean="0">
                <a:effectLst/>
              </a:rPr>
              <a:t>   in cross section;</a:t>
            </a:r>
          </a:p>
          <a:p>
            <a:r>
              <a:rPr lang="en-US" altLang="zh-CN" sz="2600" dirty="0" smtClean="0">
                <a:effectLst/>
              </a:rPr>
              <a:t>Mostly inhabit freshwater, free-living or parasitic lifestyle.</a:t>
            </a:r>
            <a:endParaRPr lang="en-US" altLang="zh-CN" sz="2600" dirty="0">
              <a:effectLst/>
            </a:endParaRPr>
          </a:p>
          <a:p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94544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2300</TotalTime>
  <Words>1124</Words>
  <Application>Microsoft Office PowerPoint</Application>
  <PresentationFormat>全屏显示(4:3)</PresentationFormat>
  <Paragraphs>289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Stream</vt:lpstr>
      <vt:lpstr>Chapter 9. Pseudocoelomate: Aschelminthes (Lophotrochozoan and Ecdysozoan phyla)</vt:lpstr>
      <vt:lpstr>OUTLINE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Common features of pseudocoelomates</vt:lpstr>
      <vt:lpstr>PowerPoint 演示文稿</vt:lpstr>
      <vt:lpstr>PowerPoint 演示文稿</vt:lpstr>
      <vt:lpstr>Evolutionary significance of pesudocoelom</vt:lpstr>
      <vt:lpstr>OUTLINE</vt:lpstr>
      <vt:lpstr>PowerPoint 演示文稿</vt:lpstr>
      <vt:lpstr>PowerPoint 演示文稿</vt:lpstr>
      <vt:lpstr>PowerPoint 演示文稿</vt:lpstr>
      <vt:lpstr>OUTLINE</vt:lpstr>
      <vt:lpstr>9.3 Phylum Acanthocephala 棘头</vt:lpstr>
      <vt:lpstr>Phylum Acanthocephala</vt:lpstr>
      <vt:lpstr>OUTLINE</vt:lpstr>
      <vt:lpstr>Phylum Nematoda 线虫动物门</vt:lpstr>
      <vt:lpstr>PowerPoint 演示文稿</vt:lpstr>
      <vt:lpstr>PowerPoint 演示文稿</vt:lpstr>
      <vt:lpstr>PowerPoint 演示文稿</vt:lpstr>
      <vt:lpstr>Important nematode parasites of humans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OUTLINE</vt:lpstr>
      <vt:lpstr>PowerPoint 演示文稿</vt:lpstr>
      <vt:lpstr>OUTLINE</vt:lpstr>
      <vt:lpstr>PowerPoint 演示文稿</vt:lpstr>
      <vt:lpstr>OUTLINE</vt:lpstr>
      <vt:lpstr>PowerPoint 演示文稿</vt:lpstr>
      <vt:lpstr>OUTLINE</vt:lpstr>
      <vt:lpstr>PowerPoint 演示文稿</vt:lpstr>
      <vt:lpstr>PowerPoint 演示文稿</vt:lpstr>
    </vt:vector>
  </TitlesOfParts>
  <Company>UNLV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INVERTEBRATE ZOOLOGY</dc:title>
  <dc:creator>Administrator</dc:creator>
  <cp:lastModifiedBy>pc</cp:lastModifiedBy>
  <cp:revision>173</cp:revision>
  <dcterms:created xsi:type="dcterms:W3CDTF">2005-07-06T20:22:30Z</dcterms:created>
  <dcterms:modified xsi:type="dcterms:W3CDTF">2012-11-12T13:30:16Z</dcterms:modified>
</cp:coreProperties>
</file>